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1" r:id="rId1"/>
  </p:sldMasterIdLst>
  <p:notesMasterIdLst>
    <p:notesMasterId r:id="rId24"/>
  </p:notesMasterIdLst>
  <p:sldIdLst>
    <p:sldId id="2047" r:id="rId2"/>
    <p:sldId id="2052" r:id="rId3"/>
    <p:sldId id="2050" r:id="rId4"/>
    <p:sldId id="936" r:id="rId5"/>
    <p:sldId id="873" r:id="rId6"/>
    <p:sldId id="2035" r:id="rId7"/>
    <p:sldId id="388" r:id="rId8"/>
    <p:sldId id="2043" r:id="rId9"/>
    <p:sldId id="2044" r:id="rId10"/>
    <p:sldId id="256" r:id="rId11"/>
    <p:sldId id="2022" r:id="rId12"/>
    <p:sldId id="356" r:id="rId13"/>
    <p:sldId id="2037" r:id="rId14"/>
    <p:sldId id="2051" r:id="rId15"/>
    <p:sldId id="2049" r:id="rId16"/>
    <p:sldId id="2048" r:id="rId17"/>
    <p:sldId id="2039" r:id="rId18"/>
    <p:sldId id="2040" r:id="rId19"/>
    <p:sldId id="2045" r:id="rId20"/>
    <p:sldId id="2046" r:id="rId21"/>
    <p:sldId id="2041" r:id="rId22"/>
    <p:sldId id="338" r:id="rId23"/>
  </p:sldIdLst>
  <p:sldSz cx="12192000" cy="6858000"/>
  <p:notesSz cx="7010400" cy="9296400"/>
  <p:embeddedFontLst>
    <p:embeddedFont>
      <p:font typeface="Century Gothic" pitchFamily="34" charset="0"/>
      <p:regular r:id="rId25"/>
      <p:bold r:id="rId26"/>
      <p:italic r:id="rId27"/>
      <p:boldItalic r:id="rId28"/>
    </p:embeddedFont>
    <p:embeddedFont>
      <p:font typeface="Open Sans bold" pitchFamily="34" charset="0"/>
      <p:bold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Microsoft YaHei UI" pitchFamily="34" charset="-122"/>
      <p:regular r:id="rId34"/>
      <p:bold r:id="rId35"/>
    </p:embeddedFont>
  </p:embeddedFontLst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71D"/>
    <a:srgbClr val="189CD9"/>
    <a:srgbClr val="FF8518"/>
    <a:srgbClr val="C52C76"/>
    <a:srgbClr val="7AB6F5"/>
    <a:srgbClr val="A179DC"/>
    <a:srgbClr val="7A67C5"/>
    <a:srgbClr val="7BB6F3"/>
    <a:srgbClr val="EDEE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74" autoAdjust="0"/>
    <p:restoredTop sz="97509" autoAdjust="0"/>
  </p:normalViewPr>
  <p:slideViewPr>
    <p:cSldViewPr snapToGrid="0">
      <p:cViewPr>
        <p:scale>
          <a:sx n="70" d="100"/>
          <a:sy n="70" d="100"/>
        </p:scale>
        <p:origin x="-816" y="-13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456"/>
    </p:cViewPr>
  </p:sorterViewPr>
  <p:notesViewPr>
    <p:cSldViewPr snapToGrid="0">
      <p:cViewPr varScale="1">
        <p:scale>
          <a:sx n="89" d="100"/>
          <a:sy n="89" d="100"/>
        </p:scale>
        <p:origin x="361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B627DF-3319-48EF-A298-4D2C7AF56BD0}" type="doc">
      <dgm:prSet loTypeId="urn:microsoft.com/office/officeart/2008/layout/PictureStrips" loCatId="list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s-CO"/>
        </a:p>
      </dgm:t>
    </dgm:pt>
    <dgm:pt modelId="{061CE01A-1343-41BA-80FC-1DFB5F1AD380}">
      <dgm:prSet phldrT="[Texto]" custT="1"/>
      <dgm:spPr/>
      <dgm:t>
        <a:bodyPr/>
        <a:lstStyle/>
        <a:p>
          <a:r>
            <a:rPr lang="es-MX" sz="1400" b="1" dirty="0"/>
            <a:t>Atención Ambulatoria</a:t>
          </a:r>
          <a:endParaRPr lang="es-CO" sz="1400" b="1" dirty="0"/>
        </a:p>
      </dgm:t>
    </dgm:pt>
    <dgm:pt modelId="{05949C1B-6B03-48F4-A275-DE55D5901094}" type="parTrans" cxnId="{4C6F6D0E-54B5-4CE9-84E5-3D4D5EB6AA89}">
      <dgm:prSet/>
      <dgm:spPr/>
      <dgm:t>
        <a:bodyPr/>
        <a:lstStyle/>
        <a:p>
          <a:endParaRPr lang="es-CO" sz="2000"/>
        </a:p>
      </dgm:t>
    </dgm:pt>
    <dgm:pt modelId="{547CAB99-E2DC-4D8D-B392-0ACEEE5F812C}" type="sibTrans" cxnId="{4C6F6D0E-54B5-4CE9-84E5-3D4D5EB6AA89}">
      <dgm:prSet/>
      <dgm:spPr/>
      <dgm:t>
        <a:bodyPr/>
        <a:lstStyle/>
        <a:p>
          <a:endParaRPr lang="es-CO" sz="2000"/>
        </a:p>
      </dgm:t>
    </dgm:pt>
    <dgm:pt modelId="{FCA1B503-FB2E-4096-BC33-36428C855737}">
      <dgm:prSet phldrT="[Texto]" custT="1"/>
      <dgm:spPr/>
      <dgm:t>
        <a:bodyPr/>
        <a:lstStyle/>
        <a:p>
          <a:r>
            <a:rPr lang="es-MX" sz="1400" b="1" dirty="0"/>
            <a:t>Urgencias</a:t>
          </a:r>
          <a:endParaRPr lang="es-CO" sz="1400" b="1" dirty="0"/>
        </a:p>
      </dgm:t>
    </dgm:pt>
    <dgm:pt modelId="{9F72D78D-5FFC-46FA-BCFC-2814F45E2DB7}" type="parTrans" cxnId="{EBCB65B6-996C-4B71-92FF-AD9BDE9A956B}">
      <dgm:prSet/>
      <dgm:spPr/>
      <dgm:t>
        <a:bodyPr/>
        <a:lstStyle/>
        <a:p>
          <a:endParaRPr lang="es-CO" sz="2000"/>
        </a:p>
      </dgm:t>
    </dgm:pt>
    <dgm:pt modelId="{569A4E5C-75B2-4DB1-ADF3-EE47960F405F}" type="sibTrans" cxnId="{EBCB65B6-996C-4B71-92FF-AD9BDE9A956B}">
      <dgm:prSet/>
      <dgm:spPr/>
      <dgm:t>
        <a:bodyPr/>
        <a:lstStyle/>
        <a:p>
          <a:endParaRPr lang="es-CO" sz="2000"/>
        </a:p>
      </dgm:t>
    </dgm:pt>
    <dgm:pt modelId="{37C779A8-397D-4FD9-B305-BFE413E6CE92}">
      <dgm:prSet phldrT="[Texto]" custT="1"/>
      <dgm:spPr/>
      <dgm:t>
        <a:bodyPr/>
        <a:lstStyle/>
        <a:p>
          <a:r>
            <a:rPr lang="es-ES" sz="1400" b="1" dirty="0"/>
            <a:t>Rutas para apoyo diagnóstico y terapéutico</a:t>
          </a:r>
          <a:endParaRPr lang="es-CO" sz="1400" dirty="0"/>
        </a:p>
      </dgm:t>
    </dgm:pt>
    <dgm:pt modelId="{79272AF4-FD1D-4E0E-AF17-43D2E18B1DE2}" type="parTrans" cxnId="{2085C762-0CC3-4529-9ACC-09F9D2DF444E}">
      <dgm:prSet/>
      <dgm:spPr/>
      <dgm:t>
        <a:bodyPr/>
        <a:lstStyle/>
        <a:p>
          <a:endParaRPr lang="es-CO" sz="2000"/>
        </a:p>
      </dgm:t>
    </dgm:pt>
    <dgm:pt modelId="{E42200F6-1640-4B8A-B1A5-A416FC517F7D}" type="sibTrans" cxnId="{2085C762-0CC3-4529-9ACC-09F9D2DF444E}">
      <dgm:prSet/>
      <dgm:spPr/>
      <dgm:t>
        <a:bodyPr/>
        <a:lstStyle/>
        <a:p>
          <a:endParaRPr lang="es-CO" sz="2000"/>
        </a:p>
      </dgm:t>
    </dgm:pt>
    <dgm:pt modelId="{7466D534-05AC-4AC4-85D1-D46E5DAC9CF1}">
      <dgm:prSet phldrT="[Texto]" custT="1"/>
      <dgm:spPr/>
      <dgm:t>
        <a:bodyPr/>
        <a:lstStyle/>
        <a:p>
          <a:r>
            <a:rPr lang="es-MX" sz="1400" b="1" dirty="0"/>
            <a:t>Clínicas Quirúrgicas</a:t>
          </a:r>
          <a:endParaRPr lang="es-CO" sz="1400" b="1" dirty="0"/>
        </a:p>
      </dgm:t>
    </dgm:pt>
    <dgm:pt modelId="{582AA4B1-1133-48F7-BAD9-C469266E1CD1}" type="parTrans" cxnId="{050D6883-16B9-4C44-A5EB-6C4B40366CE8}">
      <dgm:prSet/>
      <dgm:spPr/>
      <dgm:t>
        <a:bodyPr/>
        <a:lstStyle/>
        <a:p>
          <a:endParaRPr lang="es-CO" sz="2000"/>
        </a:p>
      </dgm:t>
    </dgm:pt>
    <dgm:pt modelId="{97457614-1176-41B2-AEE2-4E44C7ED47A7}" type="sibTrans" cxnId="{050D6883-16B9-4C44-A5EB-6C4B40366CE8}">
      <dgm:prSet/>
      <dgm:spPr/>
      <dgm:t>
        <a:bodyPr/>
        <a:lstStyle/>
        <a:p>
          <a:endParaRPr lang="es-CO" sz="2000"/>
        </a:p>
      </dgm:t>
    </dgm:pt>
    <dgm:pt modelId="{B1777CDE-BD2B-4585-BA39-65CE78B83116}">
      <dgm:prSet phldrT="[Texto]" custT="1"/>
      <dgm:spPr/>
      <dgm:t>
        <a:bodyPr/>
        <a:lstStyle/>
        <a:p>
          <a:r>
            <a:rPr lang="es-CO" sz="1000" dirty="0"/>
            <a:t>1.1 Procedimiento no  quirúrgico ambulatorio</a:t>
          </a:r>
        </a:p>
      </dgm:t>
    </dgm:pt>
    <dgm:pt modelId="{C94CAC72-034A-4839-81CB-DAD36DCCAEF4}" type="parTrans" cxnId="{011640AD-5681-4581-830D-008AED170C9C}">
      <dgm:prSet/>
      <dgm:spPr/>
      <dgm:t>
        <a:bodyPr/>
        <a:lstStyle/>
        <a:p>
          <a:endParaRPr lang="es-CO" sz="2000"/>
        </a:p>
      </dgm:t>
    </dgm:pt>
    <dgm:pt modelId="{7B91343D-E34D-4331-B381-EC3395A33C2E}" type="sibTrans" cxnId="{011640AD-5681-4581-830D-008AED170C9C}">
      <dgm:prSet/>
      <dgm:spPr/>
      <dgm:t>
        <a:bodyPr/>
        <a:lstStyle/>
        <a:p>
          <a:endParaRPr lang="es-CO" sz="2000"/>
        </a:p>
      </dgm:t>
    </dgm:pt>
    <dgm:pt modelId="{1BA387C5-F99B-411C-9AF0-982AF9F778D3}">
      <dgm:prSet custT="1"/>
      <dgm:spPr/>
      <dgm:t>
        <a:bodyPr/>
        <a:lstStyle/>
        <a:p>
          <a:r>
            <a:rPr lang="es-CO" sz="1000" dirty="0"/>
            <a:t>1.2 Telemedicina</a:t>
          </a:r>
          <a:endParaRPr lang="es-CO" sz="1000" b="1" dirty="0"/>
        </a:p>
      </dgm:t>
    </dgm:pt>
    <dgm:pt modelId="{FF38DB81-DDA8-4680-B923-8CAF75E0C6ED}" type="parTrans" cxnId="{114FDC80-2A0C-465A-8B06-7538C0236B0F}">
      <dgm:prSet/>
      <dgm:spPr/>
      <dgm:t>
        <a:bodyPr/>
        <a:lstStyle/>
        <a:p>
          <a:endParaRPr lang="es-CO" sz="2000"/>
        </a:p>
      </dgm:t>
    </dgm:pt>
    <dgm:pt modelId="{52C11517-BAFA-442A-8E85-3B5831D55FFD}" type="sibTrans" cxnId="{114FDC80-2A0C-465A-8B06-7538C0236B0F}">
      <dgm:prSet/>
      <dgm:spPr/>
      <dgm:t>
        <a:bodyPr/>
        <a:lstStyle/>
        <a:p>
          <a:endParaRPr lang="es-CO" sz="2000"/>
        </a:p>
      </dgm:t>
    </dgm:pt>
    <dgm:pt modelId="{9275907C-ED71-4DA7-99DB-55E632BF3135}">
      <dgm:prSet custT="1"/>
      <dgm:spPr/>
      <dgm:t>
        <a:bodyPr/>
        <a:lstStyle/>
        <a:p>
          <a:r>
            <a:rPr lang="es-CO" sz="1000" dirty="0"/>
            <a:t>1.3 Programas (B24- Siempre Contigo)</a:t>
          </a:r>
        </a:p>
      </dgm:t>
    </dgm:pt>
    <dgm:pt modelId="{6163B1D6-FD2A-4986-A648-AE44BFEA2A7E}" type="parTrans" cxnId="{88002F50-C76C-442F-BAAC-AB68112BEDE7}">
      <dgm:prSet/>
      <dgm:spPr/>
      <dgm:t>
        <a:bodyPr/>
        <a:lstStyle/>
        <a:p>
          <a:endParaRPr lang="es-CO" sz="2000"/>
        </a:p>
      </dgm:t>
    </dgm:pt>
    <dgm:pt modelId="{40EE657E-123B-4E0A-B8DD-7B2F99E677E5}" type="sibTrans" cxnId="{88002F50-C76C-442F-BAAC-AB68112BEDE7}">
      <dgm:prSet/>
      <dgm:spPr/>
      <dgm:t>
        <a:bodyPr/>
        <a:lstStyle/>
        <a:p>
          <a:endParaRPr lang="es-CO" sz="2000"/>
        </a:p>
      </dgm:t>
    </dgm:pt>
    <dgm:pt modelId="{72BEE154-C0BE-46C5-91B5-9C72E90D4CDC}">
      <dgm:prSet custT="1"/>
      <dgm:spPr/>
      <dgm:t>
        <a:bodyPr/>
        <a:lstStyle/>
        <a:p>
          <a:r>
            <a:rPr lang="es-CO" sz="1000" dirty="0"/>
            <a:t>1.4 Consulta Médica</a:t>
          </a:r>
        </a:p>
      </dgm:t>
    </dgm:pt>
    <dgm:pt modelId="{E4ADB6A2-5B5A-4D20-A502-BCA3E4E30653}" type="parTrans" cxnId="{51D65263-39FB-46BA-95C4-320B7D993830}">
      <dgm:prSet/>
      <dgm:spPr/>
      <dgm:t>
        <a:bodyPr/>
        <a:lstStyle/>
        <a:p>
          <a:endParaRPr lang="es-CO" sz="2000"/>
        </a:p>
      </dgm:t>
    </dgm:pt>
    <dgm:pt modelId="{A8194D3A-B63D-4C29-8756-26853DDED192}" type="sibTrans" cxnId="{51D65263-39FB-46BA-95C4-320B7D993830}">
      <dgm:prSet/>
      <dgm:spPr/>
      <dgm:t>
        <a:bodyPr/>
        <a:lstStyle/>
        <a:p>
          <a:endParaRPr lang="es-CO" sz="2000"/>
        </a:p>
      </dgm:t>
    </dgm:pt>
    <dgm:pt modelId="{5A7CA8CA-D2A3-41CB-A0EA-F6CDEFA7336C}">
      <dgm:prSet custT="1"/>
      <dgm:spPr/>
      <dgm:t>
        <a:bodyPr/>
        <a:lstStyle/>
        <a:p>
          <a:r>
            <a:rPr lang="es-MX" sz="1000" dirty="0"/>
            <a:t>1.5 Paquetes Quirúrgicos</a:t>
          </a:r>
          <a:endParaRPr lang="es-CO" sz="1000" dirty="0"/>
        </a:p>
      </dgm:t>
    </dgm:pt>
    <dgm:pt modelId="{4230616D-B547-4951-9DDA-66D7280F2787}" type="parTrans" cxnId="{C09C3E14-9943-4D51-889E-ADDC51CFB951}">
      <dgm:prSet/>
      <dgm:spPr/>
      <dgm:t>
        <a:bodyPr/>
        <a:lstStyle/>
        <a:p>
          <a:endParaRPr lang="es-CO" sz="2000"/>
        </a:p>
      </dgm:t>
    </dgm:pt>
    <dgm:pt modelId="{75D9C49A-03D4-4497-A830-64DF55720B19}" type="sibTrans" cxnId="{C09C3E14-9943-4D51-889E-ADDC51CFB951}">
      <dgm:prSet/>
      <dgm:spPr/>
      <dgm:t>
        <a:bodyPr/>
        <a:lstStyle/>
        <a:p>
          <a:endParaRPr lang="es-CO" sz="2000"/>
        </a:p>
      </dgm:t>
    </dgm:pt>
    <dgm:pt modelId="{6B277E0A-EA58-4AEB-9843-6FB230B4BAD1}">
      <dgm:prSet phldrT="[Texto]" custT="1" custLinFactNeighborX="239" custLinFactNeighborY="1135"/>
      <dgm:spPr/>
      <dgm:t>
        <a:bodyPr/>
        <a:lstStyle/>
        <a:p>
          <a:r>
            <a:rPr lang="es-CO" sz="1000" dirty="0"/>
            <a:t>2.1 </a:t>
          </a:r>
          <a:r>
            <a:rPr lang="es-CO" sz="1000" dirty="0" err="1"/>
            <a:t>Triage</a:t>
          </a:r>
          <a:r>
            <a:rPr lang="es-CO" sz="1000" dirty="0"/>
            <a:t> 1</a:t>
          </a:r>
        </a:p>
      </dgm:t>
    </dgm:pt>
    <dgm:pt modelId="{20F3F59B-6960-4537-870E-70A8D9AFDC07}" type="parTrans" cxnId="{B40F53F2-7C71-41B2-B122-DA40E0BF2D3B}">
      <dgm:prSet/>
      <dgm:spPr/>
      <dgm:t>
        <a:bodyPr/>
        <a:lstStyle/>
        <a:p>
          <a:endParaRPr lang="es-CO" sz="2000"/>
        </a:p>
      </dgm:t>
    </dgm:pt>
    <dgm:pt modelId="{3A8C2336-07D8-4D0C-BE38-37837972A33B}" type="sibTrans" cxnId="{B40F53F2-7C71-41B2-B122-DA40E0BF2D3B}">
      <dgm:prSet/>
      <dgm:spPr/>
      <dgm:t>
        <a:bodyPr/>
        <a:lstStyle/>
        <a:p>
          <a:endParaRPr lang="es-CO" sz="2000"/>
        </a:p>
      </dgm:t>
    </dgm:pt>
    <dgm:pt modelId="{B209EAE0-2DD9-47EF-97B7-42AC7FCA7727}">
      <dgm:prSet phldrT="[Texto]" custT="1"/>
      <dgm:spPr/>
      <dgm:t>
        <a:bodyPr/>
        <a:lstStyle/>
        <a:p>
          <a:r>
            <a:rPr lang="es-CO" sz="1000" dirty="0"/>
            <a:t>2.2 </a:t>
          </a:r>
          <a:r>
            <a:rPr lang="es-CO" sz="1000" dirty="0" err="1"/>
            <a:t>Triage</a:t>
          </a:r>
          <a:r>
            <a:rPr lang="es-CO" sz="1000" dirty="0"/>
            <a:t> 2 y 3</a:t>
          </a:r>
        </a:p>
      </dgm:t>
    </dgm:pt>
    <dgm:pt modelId="{599CAC92-4C08-45CA-85F4-5A2C95876C66}" type="parTrans" cxnId="{0A9E8DBD-673B-4967-8703-A6ADB1120EE0}">
      <dgm:prSet/>
      <dgm:spPr/>
      <dgm:t>
        <a:bodyPr/>
        <a:lstStyle/>
        <a:p>
          <a:endParaRPr lang="es-CO" sz="2000"/>
        </a:p>
      </dgm:t>
    </dgm:pt>
    <dgm:pt modelId="{20FD11CF-E3AA-4794-B9AB-D888261524DC}" type="sibTrans" cxnId="{0A9E8DBD-673B-4967-8703-A6ADB1120EE0}">
      <dgm:prSet/>
      <dgm:spPr/>
      <dgm:t>
        <a:bodyPr/>
        <a:lstStyle/>
        <a:p>
          <a:endParaRPr lang="es-CO" sz="2000"/>
        </a:p>
      </dgm:t>
    </dgm:pt>
    <dgm:pt modelId="{5596C840-0E68-4284-A378-23E6F1596BD7}">
      <dgm:prSet phldrT="[Texto]" custT="1"/>
      <dgm:spPr/>
      <dgm:t>
        <a:bodyPr/>
        <a:lstStyle/>
        <a:p>
          <a:r>
            <a:rPr lang="es-CO" sz="1000" dirty="0"/>
            <a:t>2.3 </a:t>
          </a:r>
          <a:r>
            <a:rPr lang="es-CO" sz="1000" dirty="0" err="1"/>
            <a:t>Triage</a:t>
          </a:r>
          <a:r>
            <a:rPr lang="es-CO" sz="1000" dirty="0"/>
            <a:t> 4 y 5</a:t>
          </a:r>
        </a:p>
      </dgm:t>
    </dgm:pt>
    <dgm:pt modelId="{8B23FFB8-82F0-493F-9685-FA1CDC97F882}" type="parTrans" cxnId="{3830F578-DC2D-422C-98B6-DF94B29F2729}">
      <dgm:prSet/>
      <dgm:spPr/>
      <dgm:t>
        <a:bodyPr/>
        <a:lstStyle/>
        <a:p>
          <a:endParaRPr lang="es-CO" sz="2000"/>
        </a:p>
      </dgm:t>
    </dgm:pt>
    <dgm:pt modelId="{3F372514-49BC-4837-8D88-B8224F51FFCD}" type="sibTrans" cxnId="{3830F578-DC2D-422C-98B6-DF94B29F2729}">
      <dgm:prSet/>
      <dgm:spPr/>
      <dgm:t>
        <a:bodyPr/>
        <a:lstStyle/>
        <a:p>
          <a:endParaRPr lang="es-CO" sz="2000"/>
        </a:p>
      </dgm:t>
    </dgm:pt>
    <dgm:pt modelId="{95B8124E-DBEB-4CD0-8831-7D322AEE5E10}">
      <dgm:prSet phldrT="[Texto]" custT="1"/>
      <dgm:spPr/>
      <dgm:t>
        <a:bodyPr/>
        <a:lstStyle/>
        <a:p>
          <a:r>
            <a:rPr lang="es-CO" sz="1000" dirty="0"/>
            <a:t>2.4 Ginecología </a:t>
          </a:r>
        </a:p>
      </dgm:t>
    </dgm:pt>
    <dgm:pt modelId="{06CE879C-76B1-421C-99CE-415EF3625A90}" type="parTrans" cxnId="{81F25BEB-56C5-4740-A1B1-BD98F975C421}">
      <dgm:prSet/>
      <dgm:spPr/>
      <dgm:t>
        <a:bodyPr/>
        <a:lstStyle/>
        <a:p>
          <a:endParaRPr lang="es-CO" sz="2000"/>
        </a:p>
      </dgm:t>
    </dgm:pt>
    <dgm:pt modelId="{D286DF39-94DF-4D95-9EDB-E518548F1A23}" type="sibTrans" cxnId="{81F25BEB-56C5-4740-A1B1-BD98F975C421}">
      <dgm:prSet/>
      <dgm:spPr/>
      <dgm:t>
        <a:bodyPr/>
        <a:lstStyle/>
        <a:p>
          <a:endParaRPr lang="es-CO" sz="2000"/>
        </a:p>
      </dgm:t>
    </dgm:pt>
    <dgm:pt modelId="{A3F8A394-8457-4CAF-A89F-2630A7C2DF7C}">
      <dgm:prSet phldrT="[Texto]" custT="1"/>
      <dgm:spPr/>
      <dgm:t>
        <a:bodyPr/>
        <a:lstStyle/>
        <a:p>
          <a:r>
            <a:rPr lang="es-CO" sz="1400" b="1" u="sng" dirty="0"/>
            <a:t>3.1 Atención  programada </a:t>
          </a:r>
        </a:p>
      </dgm:t>
    </dgm:pt>
    <dgm:pt modelId="{67ED6691-1E75-4366-AAAE-547ACF3A3010}" type="parTrans" cxnId="{C2FBE1F9-29DD-4195-8920-D32910ADDF28}">
      <dgm:prSet/>
      <dgm:spPr/>
      <dgm:t>
        <a:bodyPr/>
        <a:lstStyle/>
        <a:p>
          <a:endParaRPr lang="es-CO" sz="2000"/>
        </a:p>
      </dgm:t>
    </dgm:pt>
    <dgm:pt modelId="{B4786C48-C7BC-4FEC-820A-AD9E31316C76}" type="sibTrans" cxnId="{C2FBE1F9-29DD-4195-8920-D32910ADDF28}">
      <dgm:prSet/>
      <dgm:spPr/>
      <dgm:t>
        <a:bodyPr/>
        <a:lstStyle/>
        <a:p>
          <a:endParaRPr lang="es-CO" sz="2000"/>
        </a:p>
      </dgm:t>
    </dgm:pt>
    <dgm:pt modelId="{DD2B351D-A47D-4080-8149-E07A779D1E32}">
      <dgm:prSet phldrT="[Texto]" custT="1"/>
      <dgm:spPr/>
      <dgm:t>
        <a:bodyPr/>
        <a:lstStyle/>
        <a:p>
          <a:r>
            <a:rPr lang="es-CO" sz="1000" dirty="0"/>
            <a:t>3.2 Urgencias </a:t>
          </a:r>
        </a:p>
      </dgm:t>
    </dgm:pt>
    <dgm:pt modelId="{ECCCA8B9-3B5B-48B9-8FCB-3242FCBC4056}" type="parTrans" cxnId="{53476699-8C69-41FE-AC5B-5FC8265920B5}">
      <dgm:prSet/>
      <dgm:spPr/>
      <dgm:t>
        <a:bodyPr/>
        <a:lstStyle/>
        <a:p>
          <a:endParaRPr lang="es-CO" sz="2000"/>
        </a:p>
      </dgm:t>
    </dgm:pt>
    <dgm:pt modelId="{60E6E00E-025C-4B7F-A395-9FD057654DBA}" type="sibTrans" cxnId="{53476699-8C69-41FE-AC5B-5FC8265920B5}">
      <dgm:prSet/>
      <dgm:spPr/>
      <dgm:t>
        <a:bodyPr/>
        <a:lstStyle/>
        <a:p>
          <a:endParaRPr lang="es-CO" sz="2000"/>
        </a:p>
      </dgm:t>
    </dgm:pt>
    <dgm:pt modelId="{198C61B0-A5CB-4D7B-80C0-793BDECB4799}">
      <dgm:prSet phldrT="[Texto]" custT="1"/>
      <dgm:spPr/>
      <dgm:t>
        <a:bodyPr/>
        <a:lstStyle/>
        <a:p>
          <a:r>
            <a:rPr lang="es-CO" sz="1000" dirty="0"/>
            <a:t>3.3 Hospitalización-UCI</a:t>
          </a:r>
        </a:p>
      </dgm:t>
    </dgm:pt>
    <dgm:pt modelId="{837D98AB-5D7F-4BB8-9C84-D548D562663E}" type="parTrans" cxnId="{F05891C9-D6D2-43DD-8047-F06982F7979B}">
      <dgm:prSet/>
      <dgm:spPr/>
      <dgm:t>
        <a:bodyPr/>
        <a:lstStyle/>
        <a:p>
          <a:endParaRPr lang="es-CO" sz="2000"/>
        </a:p>
      </dgm:t>
    </dgm:pt>
    <dgm:pt modelId="{3C5EE3A0-1A3F-4EE2-9C96-0E112EA101D5}" type="sibTrans" cxnId="{F05891C9-D6D2-43DD-8047-F06982F7979B}">
      <dgm:prSet/>
      <dgm:spPr/>
      <dgm:t>
        <a:bodyPr/>
        <a:lstStyle/>
        <a:p>
          <a:endParaRPr lang="es-CO" sz="2000"/>
        </a:p>
      </dgm:t>
    </dgm:pt>
    <dgm:pt modelId="{88EE97A2-AEB8-4378-8C2D-9E737707ABB6}">
      <dgm:prSet phldrT="[Texto]" custT="1"/>
      <dgm:spPr/>
      <dgm:t>
        <a:bodyPr/>
        <a:lstStyle/>
        <a:p>
          <a:r>
            <a:rPr lang="es-CO" sz="1000" dirty="0"/>
            <a:t>4.1 Imágenes Diagnósticas</a:t>
          </a:r>
        </a:p>
      </dgm:t>
    </dgm:pt>
    <dgm:pt modelId="{6E89E0F0-5511-4EB8-B1CA-CF46A55EC004}" type="parTrans" cxnId="{1BD9C666-A944-4439-8A7A-DBFA58B0ED16}">
      <dgm:prSet/>
      <dgm:spPr/>
      <dgm:t>
        <a:bodyPr/>
        <a:lstStyle/>
        <a:p>
          <a:endParaRPr lang="es-CO" sz="2000"/>
        </a:p>
      </dgm:t>
    </dgm:pt>
    <dgm:pt modelId="{8EACBAA9-34C0-4551-A9BA-AED3A62D0162}" type="sibTrans" cxnId="{1BD9C666-A944-4439-8A7A-DBFA58B0ED16}">
      <dgm:prSet/>
      <dgm:spPr/>
      <dgm:t>
        <a:bodyPr/>
        <a:lstStyle/>
        <a:p>
          <a:endParaRPr lang="es-CO" sz="2000"/>
        </a:p>
      </dgm:t>
    </dgm:pt>
    <dgm:pt modelId="{96A56BFB-B7E2-4B04-9DD3-B0C28D492666}">
      <dgm:prSet custT="1"/>
      <dgm:spPr/>
      <dgm:t>
        <a:bodyPr/>
        <a:lstStyle/>
        <a:p>
          <a:r>
            <a:rPr lang="es-CO" sz="1000" dirty="0"/>
            <a:t>4.3 Rehabilitación</a:t>
          </a:r>
        </a:p>
      </dgm:t>
    </dgm:pt>
    <dgm:pt modelId="{CFF1E674-D528-468F-880B-A5B15D11A650}" type="parTrans" cxnId="{C88D8126-F92E-43B5-8DA7-0030DC651A9D}">
      <dgm:prSet/>
      <dgm:spPr/>
      <dgm:t>
        <a:bodyPr/>
        <a:lstStyle/>
        <a:p>
          <a:endParaRPr lang="es-CO" sz="2000"/>
        </a:p>
      </dgm:t>
    </dgm:pt>
    <dgm:pt modelId="{8C55CC50-34F1-4D4D-91F8-00E2A8CDD760}" type="sibTrans" cxnId="{C88D8126-F92E-43B5-8DA7-0030DC651A9D}">
      <dgm:prSet/>
      <dgm:spPr/>
      <dgm:t>
        <a:bodyPr/>
        <a:lstStyle/>
        <a:p>
          <a:endParaRPr lang="es-CO" sz="2000"/>
        </a:p>
      </dgm:t>
    </dgm:pt>
    <dgm:pt modelId="{5C809CB8-BDAA-41B7-9ECB-E37A1BBA31BC}">
      <dgm:prSet custT="1"/>
      <dgm:spPr/>
      <dgm:t>
        <a:bodyPr/>
        <a:lstStyle/>
        <a:p>
          <a:r>
            <a:rPr lang="es-CO" sz="1000" dirty="0"/>
            <a:t>4.4 Patología</a:t>
          </a:r>
        </a:p>
      </dgm:t>
    </dgm:pt>
    <dgm:pt modelId="{91335FC9-FABA-4000-A827-FFDC20A176FB}" type="parTrans" cxnId="{C4F926B8-962A-41E7-94E7-BE7435EDA626}">
      <dgm:prSet/>
      <dgm:spPr/>
      <dgm:t>
        <a:bodyPr/>
        <a:lstStyle/>
        <a:p>
          <a:endParaRPr lang="es-CO" sz="2000"/>
        </a:p>
      </dgm:t>
    </dgm:pt>
    <dgm:pt modelId="{4AEDDF5E-35D3-4A23-92D2-C5616E2D8A13}" type="sibTrans" cxnId="{C4F926B8-962A-41E7-94E7-BE7435EDA626}">
      <dgm:prSet/>
      <dgm:spPr/>
      <dgm:t>
        <a:bodyPr/>
        <a:lstStyle/>
        <a:p>
          <a:endParaRPr lang="es-CO" sz="2000"/>
        </a:p>
      </dgm:t>
    </dgm:pt>
    <dgm:pt modelId="{E1E3A89A-A2FF-47B7-B7F7-0DB6E410DC8C}">
      <dgm:prSet custT="1"/>
      <dgm:spPr/>
      <dgm:t>
        <a:bodyPr/>
        <a:lstStyle/>
        <a:p>
          <a:r>
            <a:rPr lang="es-CO" sz="1400" b="1" dirty="0"/>
            <a:t>Hospitalización /UCI</a:t>
          </a:r>
        </a:p>
      </dgm:t>
    </dgm:pt>
    <dgm:pt modelId="{EC4D9D68-E5A5-4476-863A-425F54BEAED0}" type="parTrans" cxnId="{D8201060-F32A-487A-819F-2831AA16FB50}">
      <dgm:prSet/>
      <dgm:spPr/>
      <dgm:t>
        <a:bodyPr/>
        <a:lstStyle/>
        <a:p>
          <a:endParaRPr lang="es-CO" sz="2000"/>
        </a:p>
      </dgm:t>
    </dgm:pt>
    <dgm:pt modelId="{57E3F5D2-4727-4F67-B4D7-3F0D93F8C7E9}" type="sibTrans" cxnId="{D8201060-F32A-487A-819F-2831AA16FB50}">
      <dgm:prSet/>
      <dgm:spPr/>
      <dgm:t>
        <a:bodyPr/>
        <a:lstStyle/>
        <a:p>
          <a:endParaRPr lang="es-CO" sz="2000"/>
        </a:p>
      </dgm:t>
    </dgm:pt>
    <dgm:pt modelId="{D836C92D-9F01-4B8D-9152-1646CD63D053}">
      <dgm:prSet phldrT="[Texto]" custT="1" custLinFactNeighborX="-264" custLinFactNeighborY="-3109"/>
      <dgm:spPr/>
      <dgm:t>
        <a:bodyPr/>
        <a:lstStyle/>
        <a:p>
          <a:r>
            <a:rPr lang="es-CO" sz="1000" dirty="0"/>
            <a:t>5.1 Origen urgencias </a:t>
          </a:r>
        </a:p>
      </dgm:t>
    </dgm:pt>
    <dgm:pt modelId="{4FBF665B-1359-4372-B33F-CCBC608A6B2D}" type="parTrans" cxnId="{24364AFD-AF01-4C50-AA96-19DFD7B25ECE}">
      <dgm:prSet/>
      <dgm:spPr/>
      <dgm:t>
        <a:bodyPr/>
        <a:lstStyle/>
        <a:p>
          <a:endParaRPr lang="es-CO" sz="2000"/>
        </a:p>
      </dgm:t>
    </dgm:pt>
    <dgm:pt modelId="{5A3F3CA2-5286-4E0E-B785-8177FEE6712D}" type="sibTrans" cxnId="{24364AFD-AF01-4C50-AA96-19DFD7B25ECE}">
      <dgm:prSet/>
      <dgm:spPr/>
      <dgm:t>
        <a:bodyPr/>
        <a:lstStyle/>
        <a:p>
          <a:endParaRPr lang="es-CO" sz="2000"/>
        </a:p>
      </dgm:t>
    </dgm:pt>
    <dgm:pt modelId="{B228871E-0528-46D9-AF56-77DFAED9F5F8}">
      <dgm:prSet phldrT="[Texto]" custT="1"/>
      <dgm:spPr/>
      <dgm:t>
        <a:bodyPr/>
        <a:lstStyle/>
        <a:p>
          <a:r>
            <a:rPr lang="es-CO" sz="1000" dirty="0"/>
            <a:t>5.2 Origen programado </a:t>
          </a:r>
        </a:p>
      </dgm:t>
    </dgm:pt>
    <dgm:pt modelId="{213A7438-916F-4981-A7F5-15536DB92202}" type="parTrans" cxnId="{1C95EC8A-7F92-4C64-8CAE-A325B3B11BCA}">
      <dgm:prSet/>
      <dgm:spPr/>
      <dgm:t>
        <a:bodyPr/>
        <a:lstStyle/>
        <a:p>
          <a:endParaRPr lang="es-CO" sz="2000"/>
        </a:p>
      </dgm:t>
    </dgm:pt>
    <dgm:pt modelId="{2709BE64-6BE5-4267-96B0-EF34FA0CBFDF}" type="sibTrans" cxnId="{1C95EC8A-7F92-4C64-8CAE-A325B3B11BCA}">
      <dgm:prSet/>
      <dgm:spPr/>
      <dgm:t>
        <a:bodyPr/>
        <a:lstStyle/>
        <a:p>
          <a:endParaRPr lang="es-CO" sz="2000"/>
        </a:p>
      </dgm:t>
    </dgm:pt>
    <dgm:pt modelId="{524346D7-C27C-4141-9E61-192A18916EEB}">
      <dgm:prSet phldrT="[Texto]" custT="1"/>
      <dgm:spPr/>
      <dgm:t>
        <a:bodyPr/>
        <a:lstStyle/>
        <a:p>
          <a:r>
            <a:rPr lang="es-CO" sz="1000" dirty="0"/>
            <a:t>5.3 Origen Cirugía</a:t>
          </a:r>
        </a:p>
      </dgm:t>
    </dgm:pt>
    <dgm:pt modelId="{158CDCAC-2907-484B-87AE-AE5BB9EE0F65}" type="parTrans" cxnId="{F852C399-7E72-4DF4-B138-0071437D4D78}">
      <dgm:prSet/>
      <dgm:spPr/>
      <dgm:t>
        <a:bodyPr/>
        <a:lstStyle/>
        <a:p>
          <a:endParaRPr lang="es-CO" sz="2000"/>
        </a:p>
      </dgm:t>
    </dgm:pt>
    <dgm:pt modelId="{D4963456-2352-4DB4-8DC5-CF3D555273ED}" type="sibTrans" cxnId="{F852C399-7E72-4DF4-B138-0071437D4D78}">
      <dgm:prSet/>
      <dgm:spPr/>
      <dgm:t>
        <a:bodyPr/>
        <a:lstStyle/>
        <a:p>
          <a:endParaRPr lang="es-CO" sz="2000"/>
        </a:p>
      </dgm:t>
    </dgm:pt>
    <dgm:pt modelId="{246C933F-2E12-4826-B1A6-6DD6640A2AE7}">
      <dgm:prSet phldrT="[Texto]" custT="1"/>
      <dgm:spPr/>
      <dgm:t>
        <a:bodyPr/>
        <a:lstStyle/>
        <a:p>
          <a:r>
            <a:rPr lang="es-CO" sz="1000" dirty="0"/>
            <a:t>5.4 Hospitalización Domiciliaria</a:t>
          </a:r>
        </a:p>
      </dgm:t>
    </dgm:pt>
    <dgm:pt modelId="{2CB7FB89-C68D-4263-AEFE-FCF0562833E0}" type="parTrans" cxnId="{BA7469BD-0907-4948-9FD9-7597527063E5}">
      <dgm:prSet/>
      <dgm:spPr/>
      <dgm:t>
        <a:bodyPr/>
        <a:lstStyle/>
        <a:p>
          <a:endParaRPr lang="es-CO" sz="2000"/>
        </a:p>
      </dgm:t>
    </dgm:pt>
    <dgm:pt modelId="{D21E0A7B-2E16-4C56-9CB1-7AF75B495D12}" type="sibTrans" cxnId="{BA7469BD-0907-4948-9FD9-7597527063E5}">
      <dgm:prSet/>
      <dgm:spPr/>
      <dgm:t>
        <a:bodyPr/>
        <a:lstStyle/>
        <a:p>
          <a:endParaRPr lang="es-CO" sz="2000"/>
        </a:p>
      </dgm:t>
    </dgm:pt>
    <dgm:pt modelId="{CB6E6D59-6605-4649-86FB-C61AB8AEB185}">
      <dgm:prSet phldrT="[Texto]" custT="1"/>
      <dgm:spPr/>
      <dgm:t>
        <a:bodyPr/>
        <a:lstStyle/>
        <a:p>
          <a:r>
            <a:rPr lang="es-CO" sz="1400" b="1"/>
            <a:t>Ginecología</a:t>
          </a:r>
          <a:endParaRPr lang="es-CO" sz="1400" dirty="0"/>
        </a:p>
      </dgm:t>
    </dgm:pt>
    <dgm:pt modelId="{1082A7D4-8729-49A6-AB0D-4BDBF855CE03}" type="parTrans" cxnId="{90925CB0-EFD4-4C1B-9DF7-291D527EA137}">
      <dgm:prSet/>
      <dgm:spPr/>
      <dgm:t>
        <a:bodyPr/>
        <a:lstStyle/>
        <a:p>
          <a:endParaRPr lang="es-CO" sz="2000"/>
        </a:p>
      </dgm:t>
    </dgm:pt>
    <dgm:pt modelId="{D82FE98F-B9CE-45BE-9726-79368B00F23D}" type="sibTrans" cxnId="{90925CB0-EFD4-4C1B-9DF7-291D527EA137}">
      <dgm:prSet/>
      <dgm:spPr/>
      <dgm:t>
        <a:bodyPr/>
        <a:lstStyle/>
        <a:p>
          <a:endParaRPr lang="es-CO" sz="2000"/>
        </a:p>
      </dgm:t>
    </dgm:pt>
    <dgm:pt modelId="{A73FD23A-E5B8-4861-9944-E91B4FC78FD7}">
      <dgm:prSet phldrT="[Texto]" custT="1"/>
      <dgm:spPr/>
      <dgm:t>
        <a:bodyPr/>
        <a:lstStyle/>
        <a:p>
          <a:r>
            <a:rPr lang="es-CO" sz="1000" dirty="0"/>
            <a:t>6.1 Recién nacido</a:t>
          </a:r>
        </a:p>
      </dgm:t>
    </dgm:pt>
    <dgm:pt modelId="{BDD1E3E8-2537-445F-B54C-3AC8716C3CBC}" type="parTrans" cxnId="{8751DCDA-BAC5-4943-B636-77989D364567}">
      <dgm:prSet/>
      <dgm:spPr/>
      <dgm:t>
        <a:bodyPr/>
        <a:lstStyle/>
        <a:p>
          <a:endParaRPr lang="es-CO" sz="2000"/>
        </a:p>
      </dgm:t>
    </dgm:pt>
    <dgm:pt modelId="{6EDEBC4C-BA6B-42DE-A7D7-D603453BFAD3}" type="sibTrans" cxnId="{8751DCDA-BAC5-4943-B636-77989D364567}">
      <dgm:prSet/>
      <dgm:spPr/>
      <dgm:t>
        <a:bodyPr/>
        <a:lstStyle/>
        <a:p>
          <a:endParaRPr lang="es-CO" sz="2000"/>
        </a:p>
      </dgm:t>
    </dgm:pt>
    <dgm:pt modelId="{6C40768B-671C-4A61-AA35-56097751DC7A}">
      <dgm:prSet phldrT="[Texto]" custT="1"/>
      <dgm:spPr/>
      <dgm:t>
        <a:bodyPr/>
        <a:lstStyle/>
        <a:p>
          <a:r>
            <a:rPr lang="es-CO" sz="1000" dirty="0"/>
            <a:t>6.2 Atención al parto</a:t>
          </a:r>
        </a:p>
      </dgm:t>
    </dgm:pt>
    <dgm:pt modelId="{153E27F8-115D-4F88-BA9B-B53E8B045F54}" type="parTrans" cxnId="{9895B2EB-CEB3-48C6-B111-53F344EAD575}">
      <dgm:prSet/>
      <dgm:spPr/>
      <dgm:t>
        <a:bodyPr/>
        <a:lstStyle/>
        <a:p>
          <a:endParaRPr lang="es-CO" sz="2000"/>
        </a:p>
      </dgm:t>
    </dgm:pt>
    <dgm:pt modelId="{951A4B23-C6B6-41BA-B6FA-EDB27A37E377}" type="sibTrans" cxnId="{9895B2EB-CEB3-48C6-B111-53F344EAD575}">
      <dgm:prSet/>
      <dgm:spPr/>
      <dgm:t>
        <a:bodyPr/>
        <a:lstStyle/>
        <a:p>
          <a:endParaRPr lang="es-CO" sz="2000"/>
        </a:p>
      </dgm:t>
    </dgm:pt>
    <dgm:pt modelId="{456451FD-03D5-4E91-AC99-63D57B641D03}">
      <dgm:prSet phldrT="[Texto]" custT="1"/>
      <dgm:spPr/>
      <dgm:t>
        <a:bodyPr/>
        <a:lstStyle/>
        <a:p>
          <a:r>
            <a:rPr lang="es-CO" sz="1000" dirty="0"/>
            <a:t>6.3 Madre canguro</a:t>
          </a:r>
        </a:p>
      </dgm:t>
    </dgm:pt>
    <dgm:pt modelId="{81BE3CE2-7542-4D74-A400-4B8D8167D3D5}" type="parTrans" cxnId="{4B3404F5-C09B-47AE-BDFC-94B0387B96E3}">
      <dgm:prSet/>
      <dgm:spPr/>
      <dgm:t>
        <a:bodyPr/>
        <a:lstStyle/>
        <a:p>
          <a:endParaRPr lang="es-CO" sz="2000"/>
        </a:p>
      </dgm:t>
    </dgm:pt>
    <dgm:pt modelId="{339254ED-AA6F-41D9-9C9C-A03DE2ECE24B}" type="sibTrans" cxnId="{4B3404F5-C09B-47AE-BDFC-94B0387B96E3}">
      <dgm:prSet/>
      <dgm:spPr/>
      <dgm:t>
        <a:bodyPr/>
        <a:lstStyle/>
        <a:p>
          <a:endParaRPr lang="es-CO" sz="2000"/>
        </a:p>
      </dgm:t>
    </dgm:pt>
    <dgm:pt modelId="{D8C796F1-DE10-4565-8D8F-1B7B1785D5F9}">
      <dgm:prSet phldrT="[Texto]" custT="1"/>
      <dgm:spPr/>
      <dgm:t>
        <a:bodyPr/>
        <a:lstStyle/>
        <a:p>
          <a:r>
            <a:rPr lang="es-CO" sz="1400" b="1"/>
            <a:t>Oncología</a:t>
          </a:r>
          <a:endParaRPr lang="es-CO" sz="1400" dirty="0"/>
        </a:p>
      </dgm:t>
    </dgm:pt>
    <dgm:pt modelId="{A06CEEEE-6DF6-4694-8474-334BC8CA6F92}" type="parTrans" cxnId="{B6CAB5A0-7DB5-41E3-9745-861C530B7FFF}">
      <dgm:prSet/>
      <dgm:spPr/>
      <dgm:t>
        <a:bodyPr/>
        <a:lstStyle/>
        <a:p>
          <a:endParaRPr lang="es-CO" sz="2000"/>
        </a:p>
      </dgm:t>
    </dgm:pt>
    <dgm:pt modelId="{A32A8FD3-06B1-44F1-9DD9-547B7516AD23}" type="sibTrans" cxnId="{B6CAB5A0-7DB5-41E3-9745-861C530B7FFF}">
      <dgm:prSet/>
      <dgm:spPr/>
      <dgm:t>
        <a:bodyPr/>
        <a:lstStyle/>
        <a:p>
          <a:endParaRPr lang="es-CO" sz="2000"/>
        </a:p>
      </dgm:t>
    </dgm:pt>
    <dgm:pt modelId="{BCB7FA93-5E2A-481F-9651-05E1F13EC06B}">
      <dgm:prSet phldrT="[Texto]" custT="1"/>
      <dgm:spPr/>
      <dgm:t>
        <a:bodyPr/>
        <a:lstStyle/>
        <a:p>
          <a:r>
            <a:rPr lang="es-CO" sz="1000" dirty="0"/>
            <a:t>7.1 Ruta Oncológica</a:t>
          </a:r>
        </a:p>
      </dgm:t>
    </dgm:pt>
    <dgm:pt modelId="{FB26E3D3-A770-4D64-B101-1073671929B2}" type="parTrans" cxnId="{9822ACA9-60F1-4E8C-83B6-C0AFFA02047B}">
      <dgm:prSet/>
      <dgm:spPr/>
      <dgm:t>
        <a:bodyPr/>
        <a:lstStyle/>
        <a:p>
          <a:endParaRPr lang="es-CO" sz="2000"/>
        </a:p>
      </dgm:t>
    </dgm:pt>
    <dgm:pt modelId="{FDA908D4-55EA-475E-BBD8-3E9A3759DD26}" type="sibTrans" cxnId="{9822ACA9-60F1-4E8C-83B6-C0AFFA02047B}">
      <dgm:prSet/>
      <dgm:spPr/>
      <dgm:t>
        <a:bodyPr/>
        <a:lstStyle/>
        <a:p>
          <a:endParaRPr lang="es-CO" sz="2000"/>
        </a:p>
      </dgm:t>
    </dgm:pt>
    <dgm:pt modelId="{60BE814A-5886-4FDC-8196-199949577B6B}">
      <dgm:prSet phldrT="[Texto]" custT="1"/>
      <dgm:spPr/>
      <dgm:t>
        <a:bodyPr/>
        <a:lstStyle/>
        <a:p>
          <a:r>
            <a:rPr lang="es-ES" sz="1400" b="1" dirty="0"/>
            <a:t>Ruta para morir con dignidad</a:t>
          </a:r>
          <a:endParaRPr lang="es-CO" sz="1400" dirty="0"/>
        </a:p>
      </dgm:t>
    </dgm:pt>
    <dgm:pt modelId="{21C8F910-91D7-48E2-AF03-B4A57F3E3DBA}" type="parTrans" cxnId="{E6CF7A9A-D663-48FD-9C83-A33603D683E2}">
      <dgm:prSet/>
      <dgm:spPr/>
      <dgm:t>
        <a:bodyPr/>
        <a:lstStyle/>
        <a:p>
          <a:endParaRPr lang="es-CO" sz="2000"/>
        </a:p>
      </dgm:t>
    </dgm:pt>
    <dgm:pt modelId="{C82C8A1D-502D-42F6-B849-6C5E7B850F9F}" type="sibTrans" cxnId="{E6CF7A9A-D663-48FD-9C83-A33603D683E2}">
      <dgm:prSet/>
      <dgm:spPr/>
      <dgm:t>
        <a:bodyPr/>
        <a:lstStyle/>
        <a:p>
          <a:endParaRPr lang="es-CO" sz="2000"/>
        </a:p>
      </dgm:t>
    </dgm:pt>
    <dgm:pt modelId="{CF69F5BA-0630-43DD-9D51-0C139DA30C76}">
      <dgm:prSet phldrT="[Texto]" custT="1"/>
      <dgm:spPr/>
      <dgm:t>
        <a:bodyPr/>
        <a:lstStyle/>
        <a:p>
          <a:r>
            <a:rPr lang="es-MX" sz="1000" dirty="0"/>
            <a:t>4.2 Laboratorio</a:t>
          </a:r>
          <a:endParaRPr lang="es-CO" sz="1000" dirty="0"/>
        </a:p>
      </dgm:t>
    </dgm:pt>
    <dgm:pt modelId="{051DC876-C537-484C-BD91-6CB15B54576E}" type="parTrans" cxnId="{0D2641BD-E95C-42AC-AB9B-2C8E56AE2502}">
      <dgm:prSet/>
      <dgm:spPr/>
      <dgm:t>
        <a:bodyPr/>
        <a:lstStyle/>
        <a:p>
          <a:endParaRPr lang="es-CO" sz="2000"/>
        </a:p>
      </dgm:t>
    </dgm:pt>
    <dgm:pt modelId="{19A25B15-27F6-4E9B-8D47-154ACA6203E1}" type="sibTrans" cxnId="{0D2641BD-E95C-42AC-AB9B-2C8E56AE2502}">
      <dgm:prSet/>
      <dgm:spPr/>
      <dgm:t>
        <a:bodyPr/>
        <a:lstStyle/>
        <a:p>
          <a:endParaRPr lang="es-CO" sz="2000"/>
        </a:p>
      </dgm:t>
    </dgm:pt>
    <dgm:pt modelId="{96978F73-5FB5-4E60-8019-E7E88685C3C4}">
      <dgm:prSet phldrT="[Texto]" custT="1"/>
      <dgm:spPr/>
      <dgm:t>
        <a:bodyPr/>
        <a:lstStyle/>
        <a:p>
          <a:r>
            <a:rPr lang="es-CO" sz="1400" b="1" dirty="0"/>
            <a:t>Centro de Excelencia</a:t>
          </a:r>
        </a:p>
      </dgm:t>
    </dgm:pt>
    <dgm:pt modelId="{BDA4F6E9-F3E5-4B2F-956B-762CD10BA3B7}" type="parTrans" cxnId="{3A37B0B6-64A7-4F4C-81CD-B51702147B02}">
      <dgm:prSet/>
      <dgm:spPr/>
      <dgm:t>
        <a:bodyPr/>
        <a:lstStyle/>
        <a:p>
          <a:endParaRPr lang="es-CO" sz="2000"/>
        </a:p>
      </dgm:t>
    </dgm:pt>
    <dgm:pt modelId="{AFED16DA-01C2-4533-9D57-29BF01035F3E}" type="sibTrans" cxnId="{3A37B0B6-64A7-4F4C-81CD-B51702147B02}">
      <dgm:prSet/>
      <dgm:spPr/>
      <dgm:t>
        <a:bodyPr/>
        <a:lstStyle/>
        <a:p>
          <a:endParaRPr lang="es-CO" sz="2000"/>
        </a:p>
      </dgm:t>
    </dgm:pt>
    <dgm:pt modelId="{6A7D24D2-BA7E-4D6B-8F43-D5D4457E024A}">
      <dgm:prSet phldrT="[Texto]" custT="1"/>
      <dgm:spPr/>
      <dgm:t>
        <a:bodyPr/>
        <a:lstStyle/>
        <a:p>
          <a:r>
            <a:rPr lang="es-MX" sz="1000" dirty="0"/>
            <a:t>9.1 ACV</a:t>
          </a:r>
          <a:endParaRPr lang="es-CO" sz="1000" dirty="0"/>
        </a:p>
      </dgm:t>
    </dgm:pt>
    <dgm:pt modelId="{67C4D5F6-3200-4152-8783-FA9792C43F08}" type="parTrans" cxnId="{43A3494F-2B8C-4BAC-A3DD-1BC85E0A4DA9}">
      <dgm:prSet/>
      <dgm:spPr/>
      <dgm:t>
        <a:bodyPr/>
        <a:lstStyle/>
        <a:p>
          <a:endParaRPr lang="es-CO" sz="2000"/>
        </a:p>
      </dgm:t>
    </dgm:pt>
    <dgm:pt modelId="{C3C8363F-55F4-45D8-B076-49FCB88D8E6B}" type="sibTrans" cxnId="{43A3494F-2B8C-4BAC-A3DD-1BC85E0A4DA9}">
      <dgm:prSet/>
      <dgm:spPr/>
      <dgm:t>
        <a:bodyPr/>
        <a:lstStyle/>
        <a:p>
          <a:endParaRPr lang="es-CO" sz="2000"/>
        </a:p>
      </dgm:t>
    </dgm:pt>
    <dgm:pt modelId="{C545042F-9141-4A54-93D8-16FAFF577D43}" type="pres">
      <dgm:prSet presAssocID="{6FB627DF-3319-48EF-A298-4D2C7AF56BD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A437AAFA-AAE1-42F3-A404-D71D69B7CEB8}" type="pres">
      <dgm:prSet presAssocID="{061CE01A-1343-41BA-80FC-1DFB5F1AD380}" presName="composite" presStyleCnt="0"/>
      <dgm:spPr/>
    </dgm:pt>
    <dgm:pt modelId="{9DFC0FA2-CE4C-4D5C-8B43-B1D785AF3A25}" type="pres">
      <dgm:prSet presAssocID="{061CE01A-1343-41BA-80FC-1DFB5F1AD380}" presName="rect1" presStyleLbl="trAlignAcc1" presStyleIdx="0" presStyleCnt="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BF36D3A-38AF-4751-98B7-D88F328A42D9}" type="pres">
      <dgm:prSet presAssocID="{061CE01A-1343-41BA-80FC-1DFB5F1AD380}" presName="rect2" presStyleLbl="fgImgPlace1" presStyleIdx="0" presStyleCnt="9"/>
      <dgm:spPr>
        <a:solidFill>
          <a:schemeClr val="accent6">
            <a:lumMod val="20000"/>
            <a:lumOff val="80000"/>
          </a:schemeClr>
        </a:solidFill>
      </dgm:spPr>
    </dgm:pt>
    <dgm:pt modelId="{B4ACE3AD-7B16-40CF-A773-90E742E727DE}" type="pres">
      <dgm:prSet presAssocID="{547CAB99-E2DC-4D8D-B392-0ACEEE5F812C}" presName="sibTrans" presStyleCnt="0"/>
      <dgm:spPr/>
    </dgm:pt>
    <dgm:pt modelId="{3D82928D-6573-4341-8050-0AD944BDE54B}" type="pres">
      <dgm:prSet presAssocID="{FCA1B503-FB2E-4096-BC33-36428C855737}" presName="composite" presStyleCnt="0"/>
      <dgm:spPr/>
    </dgm:pt>
    <dgm:pt modelId="{FC77F773-0CA3-4B5B-9062-EC3110BB1B94}" type="pres">
      <dgm:prSet presAssocID="{FCA1B503-FB2E-4096-BC33-36428C855737}" presName="rect1" presStyleLbl="trAlignAcc1" presStyleIdx="1" presStyleCnt="9" custLinFactNeighborX="239" custLinFactNeighborY="113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9BB05F4-17EE-4717-A843-F5A6E45FAC88}" type="pres">
      <dgm:prSet presAssocID="{FCA1B503-FB2E-4096-BC33-36428C855737}" presName="rect2" presStyleLbl="fgImgPlace1" presStyleIdx="1" presStyleCnt="9"/>
      <dgm:spPr>
        <a:solidFill>
          <a:schemeClr val="accent6">
            <a:lumMod val="20000"/>
            <a:lumOff val="80000"/>
          </a:schemeClr>
        </a:solidFill>
      </dgm:spPr>
    </dgm:pt>
    <dgm:pt modelId="{2FD1E98F-8B0C-45AE-B70D-9C6C5272CCA4}" type="pres">
      <dgm:prSet presAssocID="{569A4E5C-75B2-4DB1-ADF3-EE47960F405F}" presName="sibTrans" presStyleCnt="0"/>
      <dgm:spPr/>
    </dgm:pt>
    <dgm:pt modelId="{7B8B2B05-FB07-4CA1-A37C-E40A0E7704A8}" type="pres">
      <dgm:prSet presAssocID="{7466D534-05AC-4AC4-85D1-D46E5DAC9CF1}" presName="composite" presStyleCnt="0"/>
      <dgm:spPr/>
    </dgm:pt>
    <dgm:pt modelId="{68BF27D4-92D2-406B-A126-FA0598BE4BA2}" type="pres">
      <dgm:prSet presAssocID="{7466D534-05AC-4AC4-85D1-D46E5DAC9CF1}" presName="rect1" presStyleLbl="trAlignAcc1" presStyleIdx="2" presStyleCnt="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3B6AC29-1E50-4EF1-859F-5F74B4CC643B}" type="pres">
      <dgm:prSet presAssocID="{7466D534-05AC-4AC4-85D1-D46E5DAC9CF1}" presName="rect2" presStyleLbl="fgImgPlace1" presStyleIdx="2" presStyleCnt="9"/>
      <dgm:spPr>
        <a:solidFill>
          <a:schemeClr val="accent6">
            <a:lumMod val="20000"/>
            <a:lumOff val="80000"/>
          </a:schemeClr>
        </a:solidFill>
      </dgm:spPr>
    </dgm:pt>
    <dgm:pt modelId="{6BD7BB0B-2461-43FE-99BF-5B8CF2EB1E4C}" type="pres">
      <dgm:prSet presAssocID="{97457614-1176-41B2-AEE2-4E44C7ED47A7}" presName="sibTrans" presStyleCnt="0"/>
      <dgm:spPr/>
    </dgm:pt>
    <dgm:pt modelId="{F51A9013-ED05-497C-BC12-DC0E1E723107}" type="pres">
      <dgm:prSet presAssocID="{37C779A8-397D-4FD9-B305-BFE413E6CE92}" presName="composite" presStyleCnt="0"/>
      <dgm:spPr/>
    </dgm:pt>
    <dgm:pt modelId="{EFA66282-68FB-4867-926E-CB8FBFC129D2}" type="pres">
      <dgm:prSet presAssocID="{37C779A8-397D-4FD9-B305-BFE413E6CE92}" presName="rect1" presStyleLbl="trAlignAcc1" presStyleIdx="3" presStyleCnt="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8E6320F-E939-4591-9458-B1EB255F675C}" type="pres">
      <dgm:prSet presAssocID="{37C779A8-397D-4FD9-B305-BFE413E6CE92}" presName="rect2" presStyleLbl="fgImgPlace1" presStyleIdx="3" presStyleCnt="9"/>
      <dgm:spPr>
        <a:solidFill>
          <a:schemeClr val="accent6">
            <a:lumMod val="20000"/>
            <a:lumOff val="80000"/>
          </a:schemeClr>
        </a:solidFill>
      </dgm:spPr>
    </dgm:pt>
    <dgm:pt modelId="{EC5173C9-787F-4EF6-8E16-B1FCA5EC5F63}" type="pres">
      <dgm:prSet presAssocID="{E42200F6-1640-4B8A-B1A5-A416FC517F7D}" presName="sibTrans" presStyleCnt="0"/>
      <dgm:spPr/>
    </dgm:pt>
    <dgm:pt modelId="{D65F6585-A5DC-4CDA-959D-73F6992C425F}" type="pres">
      <dgm:prSet presAssocID="{E1E3A89A-A2FF-47B7-B7F7-0DB6E410DC8C}" presName="composite" presStyleCnt="0"/>
      <dgm:spPr/>
    </dgm:pt>
    <dgm:pt modelId="{F4B57D8F-1435-4482-AA1B-0FB9B0CA31E4}" type="pres">
      <dgm:prSet presAssocID="{E1E3A89A-A2FF-47B7-B7F7-0DB6E410DC8C}" presName="rect1" presStyleLbl="trAlignAcc1" presStyleIdx="4" presStyleCnt="9" custLinFactNeighborX="-264" custLinFactNeighborY="-310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3F679A5-CA69-40F3-9811-CD5FF0DEACF8}" type="pres">
      <dgm:prSet presAssocID="{E1E3A89A-A2FF-47B7-B7F7-0DB6E410DC8C}" presName="rect2" presStyleLbl="fgImgPlace1" presStyleIdx="4" presStyleCnt="9"/>
      <dgm:spPr>
        <a:solidFill>
          <a:schemeClr val="accent6">
            <a:lumMod val="20000"/>
            <a:lumOff val="80000"/>
          </a:schemeClr>
        </a:solidFill>
      </dgm:spPr>
    </dgm:pt>
    <dgm:pt modelId="{E2A10E52-95B8-41C6-AAFC-173C34F15BB4}" type="pres">
      <dgm:prSet presAssocID="{57E3F5D2-4727-4F67-B4D7-3F0D93F8C7E9}" presName="sibTrans" presStyleCnt="0"/>
      <dgm:spPr/>
    </dgm:pt>
    <dgm:pt modelId="{337685BB-259A-4DC7-B400-FD127E434E65}" type="pres">
      <dgm:prSet presAssocID="{CB6E6D59-6605-4649-86FB-C61AB8AEB185}" presName="composite" presStyleCnt="0"/>
      <dgm:spPr/>
    </dgm:pt>
    <dgm:pt modelId="{5F114C2D-2EDC-430F-8660-519952955B37}" type="pres">
      <dgm:prSet presAssocID="{CB6E6D59-6605-4649-86FB-C61AB8AEB185}" presName="rect1" presStyleLbl="trAlignAcc1" presStyleIdx="5" presStyleCnt="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7DB4E36-4CC5-4F89-ADF6-490EC911A54B}" type="pres">
      <dgm:prSet presAssocID="{CB6E6D59-6605-4649-86FB-C61AB8AEB185}" presName="rect2" presStyleLbl="fgImgPlace1" presStyleIdx="5" presStyleCnt="9"/>
      <dgm:spPr>
        <a:solidFill>
          <a:schemeClr val="accent6">
            <a:lumMod val="20000"/>
            <a:lumOff val="80000"/>
          </a:schemeClr>
        </a:solidFill>
      </dgm:spPr>
    </dgm:pt>
    <dgm:pt modelId="{4ABD58CF-1BF6-4948-837F-8306A435DE7F}" type="pres">
      <dgm:prSet presAssocID="{D82FE98F-B9CE-45BE-9726-79368B00F23D}" presName="sibTrans" presStyleCnt="0"/>
      <dgm:spPr/>
    </dgm:pt>
    <dgm:pt modelId="{F0BC936C-76F3-4115-B61C-E26548635BA1}" type="pres">
      <dgm:prSet presAssocID="{D8C796F1-DE10-4565-8D8F-1B7B1785D5F9}" presName="composite" presStyleCnt="0"/>
      <dgm:spPr/>
    </dgm:pt>
    <dgm:pt modelId="{B9351576-F7F4-4C1E-B0EB-8D12072B5849}" type="pres">
      <dgm:prSet presAssocID="{D8C796F1-DE10-4565-8D8F-1B7B1785D5F9}" presName="rect1" presStyleLbl="trAlignAcc1" presStyleIdx="6" presStyleCnt="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25D8296-4D96-4332-9FD7-4A8C909B251A}" type="pres">
      <dgm:prSet presAssocID="{D8C796F1-DE10-4565-8D8F-1B7B1785D5F9}" presName="rect2" presStyleLbl="fgImgPlace1" presStyleIdx="6" presStyleCnt="9"/>
      <dgm:spPr>
        <a:solidFill>
          <a:schemeClr val="accent6">
            <a:lumMod val="20000"/>
            <a:lumOff val="80000"/>
          </a:schemeClr>
        </a:solidFill>
      </dgm:spPr>
    </dgm:pt>
    <dgm:pt modelId="{66EBAA43-0174-430D-B1F6-07CFA5E69110}" type="pres">
      <dgm:prSet presAssocID="{A32A8FD3-06B1-44F1-9DD9-547B7516AD23}" presName="sibTrans" presStyleCnt="0"/>
      <dgm:spPr/>
    </dgm:pt>
    <dgm:pt modelId="{E7189FBF-229C-44F6-936F-B7638AC0E113}" type="pres">
      <dgm:prSet presAssocID="{60BE814A-5886-4FDC-8196-199949577B6B}" presName="composite" presStyleCnt="0"/>
      <dgm:spPr/>
    </dgm:pt>
    <dgm:pt modelId="{83737126-9CF7-4037-8945-3D7385CF6899}" type="pres">
      <dgm:prSet presAssocID="{60BE814A-5886-4FDC-8196-199949577B6B}" presName="rect1" presStyleLbl="trAlignAcc1" presStyleIdx="7" presStyleCnt="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0687DFA-3E33-4D83-83A8-21EA7EAF4F58}" type="pres">
      <dgm:prSet presAssocID="{60BE814A-5886-4FDC-8196-199949577B6B}" presName="rect2" presStyleLbl="fgImgPlace1" presStyleIdx="7" presStyleCnt="9"/>
      <dgm:spPr>
        <a:solidFill>
          <a:schemeClr val="accent6">
            <a:lumMod val="20000"/>
            <a:lumOff val="80000"/>
          </a:schemeClr>
        </a:solidFill>
      </dgm:spPr>
    </dgm:pt>
    <dgm:pt modelId="{38A50DE4-5E2C-4C54-A58E-FBACB89FED9F}" type="pres">
      <dgm:prSet presAssocID="{C82C8A1D-502D-42F6-B849-6C5E7B850F9F}" presName="sibTrans" presStyleCnt="0"/>
      <dgm:spPr/>
    </dgm:pt>
    <dgm:pt modelId="{7EF7058C-CCB4-483B-AFAD-9F4AD148132B}" type="pres">
      <dgm:prSet presAssocID="{96978F73-5FB5-4E60-8019-E7E88685C3C4}" presName="composite" presStyleCnt="0"/>
      <dgm:spPr/>
    </dgm:pt>
    <dgm:pt modelId="{746D5CC3-3CB3-4A76-A9A9-EFE9840A5655}" type="pres">
      <dgm:prSet presAssocID="{96978F73-5FB5-4E60-8019-E7E88685C3C4}" presName="rect1" presStyleLbl="trAlignAcc1" presStyleIdx="8" presStyleCnt="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EED8D12-75C7-4DD5-836D-A6D3C85B6899}" type="pres">
      <dgm:prSet presAssocID="{96978F73-5FB5-4E60-8019-E7E88685C3C4}" presName="rect2" presStyleLbl="fgImgPlace1" presStyleIdx="8" presStyleCnt="9"/>
      <dgm:spPr/>
    </dgm:pt>
  </dgm:ptLst>
  <dgm:cxnLst>
    <dgm:cxn modelId="{612D64D5-89B2-4CC0-B75D-13F0183A43BB}" type="presOf" srcId="{BCB7FA93-5E2A-481F-9651-05E1F13EC06B}" destId="{B9351576-F7F4-4C1E-B0EB-8D12072B5849}" srcOrd="0" destOrd="1" presId="urn:microsoft.com/office/officeart/2008/layout/PictureStrips"/>
    <dgm:cxn modelId="{0A9E8DBD-673B-4967-8703-A6ADB1120EE0}" srcId="{FCA1B503-FB2E-4096-BC33-36428C855737}" destId="{B209EAE0-2DD9-47EF-97B7-42AC7FCA7727}" srcOrd="1" destOrd="0" parTransId="{599CAC92-4C08-45CA-85F4-5A2C95876C66}" sibTransId="{20FD11CF-E3AA-4794-B9AB-D888261524DC}"/>
    <dgm:cxn modelId="{4BE8DB35-B1AE-4D5B-9C93-93932986F1D1}" type="presOf" srcId="{456451FD-03D5-4E91-AC99-63D57B641D03}" destId="{5F114C2D-2EDC-430F-8660-519952955B37}" srcOrd="0" destOrd="3" presId="urn:microsoft.com/office/officeart/2008/layout/PictureStrips"/>
    <dgm:cxn modelId="{FF7E259A-647E-49B0-B941-76FD65AE2CD0}" type="presOf" srcId="{E1E3A89A-A2FF-47B7-B7F7-0DB6E410DC8C}" destId="{F4B57D8F-1435-4482-AA1B-0FB9B0CA31E4}" srcOrd="0" destOrd="0" presId="urn:microsoft.com/office/officeart/2008/layout/PictureStrips"/>
    <dgm:cxn modelId="{BC55FAFA-F1D1-424F-B476-5CC155AB58E5}" type="presOf" srcId="{37C779A8-397D-4FD9-B305-BFE413E6CE92}" destId="{EFA66282-68FB-4867-926E-CB8FBFC129D2}" srcOrd="0" destOrd="0" presId="urn:microsoft.com/office/officeart/2008/layout/PictureStrips"/>
    <dgm:cxn modelId="{0D2641BD-E95C-42AC-AB9B-2C8E56AE2502}" srcId="{37C779A8-397D-4FD9-B305-BFE413E6CE92}" destId="{CF69F5BA-0630-43DD-9D51-0C139DA30C76}" srcOrd="1" destOrd="0" parTransId="{051DC876-C537-484C-BD91-6CB15B54576E}" sibTransId="{19A25B15-27F6-4E9B-8D47-154ACA6203E1}"/>
    <dgm:cxn modelId="{53476699-8C69-41FE-AC5B-5FC8265920B5}" srcId="{7466D534-05AC-4AC4-85D1-D46E5DAC9CF1}" destId="{DD2B351D-A47D-4080-8149-E07A779D1E32}" srcOrd="1" destOrd="0" parTransId="{ECCCA8B9-3B5B-48B9-8FCB-3242FCBC4056}" sibTransId="{60E6E00E-025C-4B7F-A395-9FD057654DBA}"/>
    <dgm:cxn modelId="{4C6F6D0E-54B5-4CE9-84E5-3D4D5EB6AA89}" srcId="{6FB627DF-3319-48EF-A298-4D2C7AF56BD0}" destId="{061CE01A-1343-41BA-80FC-1DFB5F1AD380}" srcOrd="0" destOrd="0" parTransId="{05949C1B-6B03-48F4-A275-DE55D5901094}" sibTransId="{547CAB99-E2DC-4D8D-B392-0ACEEE5F812C}"/>
    <dgm:cxn modelId="{9822ACA9-60F1-4E8C-83B6-C0AFFA02047B}" srcId="{D8C796F1-DE10-4565-8D8F-1B7B1785D5F9}" destId="{BCB7FA93-5E2A-481F-9651-05E1F13EC06B}" srcOrd="0" destOrd="0" parTransId="{FB26E3D3-A770-4D64-B101-1073671929B2}" sibTransId="{FDA908D4-55EA-475E-BBD8-3E9A3759DD26}"/>
    <dgm:cxn modelId="{88002F50-C76C-442F-BAAC-AB68112BEDE7}" srcId="{061CE01A-1343-41BA-80FC-1DFB5F1AD380}" destId="{9275907C-ED71-4DA7-99DB-55E632BF3135}" srcOrd="2" destOrd="0" parTransId="{6163B1D6-FD2A-4986-A648-AE44BFEA2A7E}" sibTransId="{40EE657E-123B-4E0A-B8DD-7B2F99E677E5}"/>
    <dgm:cxn modelId="{BA9D07AC-4AEE-4691-8CB8-99A560239BD1}" type="presOf" srcId="{CF69F5BA-0630-43DD-9D51-0C139DA30C76}" destId="{EFA66282-68FB-4867-926E-CB8FBFC129D2}" srcOrd="0" destOrd="2" presId="urn:microsoft.com/office/officeart/2008/layout/PictureStrips"/>
    <dgm:cxn modelId="{B40F53F2-7C71-41B2-B122-DA40E0BF2D3B}" srcId="{FCA1B503-FB2E-4096-BC33-36428C855737}" destId="{6B277E0A-EA58-4AEB-9843-6FB230B4BAD1}" srcOrd="0" destOrd="0" parTransId="{20F3F59B-6960-4537-870E-70A8D9AFDC07}" sibTransId="{3A8C2336-07D8-4D0C-BE38-37837972A33B}"/>
    <dgm:cxn modelId="{43A3494F-2B8C-4BAC-A3DD-1BC85E0A4DA9}" srcId="{96978F73-5FB5-4E60-8019-E7E88685C3C4}" destId="{6A7D24D2-BA7E-4D6B-8F43-D5D4457E024A}" srcOrd="0" destOrd="0" parTransId="{67C4D5F6-3200-4152-8783-FA9792C43F08}" sibTransId="{C3C8363F-55F4-45D8-B076-49FCB88D8E6B}"/>
    <dgm:cxn modelId="{04775E55-59C2-4580-B5E8-89271679DDDA}" type="presOf" srcId="{72BEE154-C0BE-46C5-91B5-9C72E90D4CDC}" destId="{9DFC0FA2-CE4C-4D5C-8B43-B1D785AF3A25}" srcOrd="0" destOrd="4" presId="urn:microsoft.com/office/officeart/2008/layout/PictureStrips"/>
    <dgm:cxn modelId="{6D8CFEAF-9B23-4534-977B-42DF249699C5}" type="presOf" srcId="{6C40768B-671C-4A61-AA35-56097751DC7A}" destId="{5F114C2D-2EDC-430F-8660-519952955B37}" srcOrd="0" destOrd="2" presId="urn:microsoft.com/office/officeart/2008/layout/PictureStrips"/>
    <dgm:cxn modelId="{A976683A-0DB8-4FC9-9019-41414AB19DB4}" type="presOf" srcId="{5596C840-0E68-4284-A378-23E6F1596BD7}" destId="{FC77F773-0CA3-4B5B-9062-EC3110BB1B94}" srcOrd="0" destOrd="3" presId="urn:microsoft.com/office/officeart/2008/layout/PictureStrips"/>
    <dgm:cxn modelId="{34656E3F-48C4-4135-A266-CC36306DB34C}" type="presOf" srcId="{524346D7-C27C-4141-9E61-192A18916EEB}" destId="{F4B57D8F-1435-4482-AA1B-0FB9B0CA31E4}" srcOrd="0" destOrd="3" presId="urn:microsoft.com/office/officeart/2008/layout/PictureStrips"/>
    <dgm:cxn modelId="{1BD9C666-A944-4439-8A7A-DBFA58B0ED16}" srcId="{37C779A8-397D-4FD9-B305-BFE413E6CE92}" destId="{88EE97A2-AEB8-4378-8C2D-9E737707ABB6}" srcOrd="0" destOrd="0" parTransId="{6E89E0F0-5511-4EB8-B1CA-CF46A55EC004}" sibTransId="{8EACBAA9-34C0-4551-A9BA-AED3A62D0162}"/>
    <dgm:cxn modelId="{41275E46-AF66-424E-8D9D-608E336AB906}" type="presOf" srcId="{1BA387C5-F99B-411C-9AF0-982AF9F778D3}" destId="{9DFC0FA2-CE4C-4D5C-8B43-B1D785AF3A25}" srcOrd="0" destOrd="2" presId="urn:microsoft.com/office/officeart/2008/layout/PictureStrips"/>
    <dgm:cxn modelId="{C4F926B8-962A-41E7-94E7-BE7435EDA626}" srcId="{37C779A8-397D-4FD9-B305-BFE413E6CE92}" destId="{5C809CB8-BDAA-41B7-9ECB-E37A1BBA31BC}" srcOrd="3" destOrd="0" parTransId="{91335FC9-FABA-4000-A827-FFDC20A176FB}" sibTransId="{4AEDDF5E-35D3-4A23-92D2-C5616E2D8A13}"/>
    <dgm:cxn modelId="{F05891C9-D6D2-43DD-8047-F06982F7979B}" srcId="{7466D534-05AC-4AC4-85D1-D46E5DAC9CF1}" destId="{198C61B0-A5CB-4D7B-80C0-793BDECB4799}" srcOrd="2" destOrd="0" parTransId="{837D98AB-5D7F-4BB8-9C84-D548D562663E}" sibTransId="{3C5EE3A0-1A3F-4EE2-9C96-0E112EA101D5}"/>
    <dgm:cxn modelId="{B8C8ED27-F347-40BB-B934-A9B52DFAF597}" type="presOf" srcId="{5C809CB8-BDAA-41B7-9ECB-E37A1BBA31BC}" destId="{EFA66282-68FB-4867-926E-CB8FBFC129D2}" srcOrd="0" destOrd="4" presId="urn:microsoft.com/office/officeart/2008/layout/PictureStrips"/>
    <dgm:cxn modelId="{D5664069-3848-43D8-9E7A-A57EC12630BC}" type="presOf" srcId="{198C61B0-A5CB-4D7B-80C0-793BDECB4799}" destId="{68BF27D4-92D2-406B-A126-FA0598BE4BA2}" srcOrd="0" destOrd="3" presId="urn:microsoft.com/office/officeart/2008/layout/PictureStrips"/>
    <dgm:cxn modelId="{8751DCDA-BAC5-4943-B636-77989D364567}" srcId="{CB6E6D59-6605-4649-86FB-C61AB8AEB185}" destId="{A73FD23A-E5B8-4861-9944-E91B4FC78FD7}" srcOrd="0" destOrd="0" parTransId="{BDD1E3E8-2537-445F-B54C-3AC8716C3CBC}" sibTransId="{6EDEBC4C-BA6B-42DE-A7D7-D603453BFAD3}"/>
    <dgm:cxn modelId="{A2FDAF03-249F-4EBA-B61A-6A80AC70D006}" type="presOf" srcId="{96A56BFB-B7E2-4B04-9DD3-B0C28D492666}" destId="{EFA66282-68FB-4867-926E-CB8FBFC129D2}" srcOrd="0" destOrd="3" presId="urn:microsoft.com/office/officeart/2008/layout/PictureStrips"/>
    <dgm:cxn modelId="{DE832DB3-5CF4-44C6-8E33-A0127C84F54B}" type="presOf" srcId="{95B8124E-DBEB-4CD0-8831-7D322AEE5E10}" destId="{FC77F773-0CA3-4B5B-9062-EC3110BB1B94}" srcOrd="0" destOrd="4" presId="urn:microsoft.com/office/officeart/2008/layout/PictureStrips"/>
    <dgm:cxn modelId="{C09C3E14-9943-4D51-889E-ADDC51CFB951}" srcId="{061CE01A-1343-41BA-80FC-1DFB5F1AD380}" destId="{5A7CA8CA-D2A3-41CB-A0EA-F6CDEFA7336C}" srcOrd="4" destOrd="0" parTransId="{4230616D-B547-4951-9DDA-66D7280F2787}" sibTransId="{75D9C49A-03D4-4497-A830-64DF55720B19}"/>
    <dgm:cxn modelId="{7AF9AA96-BE80-4A6B-AA5B-CA6F23DE0C73}" type="presOf" srcId="{DD2B351D-A47D-4080-8149-E07A779D1E32}" destId="{68BF27D4-92D2-406B-A126-FA0598BE4BA2}" srcOrd="0" destOrd="2" presId="urn:microsoft.com/office/officeart/2008/layout/PictureStrips"/>
    <dgm:cxn modelId="{8D2BF6CB-E94F-4FF0-8B50-672E3FC2BA38}" type="presOf" srcId="{6A7D24D2-BA7E-4D6B-8F43-D5D4457E024A}" destId="{746D5CC3-3CB3-4A76-A9A9-EFE9840A5655}" srcOrd="0" destOrd="1" presId="urn:microsoft.com/office/officeart/2008/layout/PictureStrips"/>
    <dgm:cxn modelId="{3A37B0B6-64A7-4F4C-81CD-B51702147B02}" srcId="{6FB627DF-3319-48EF-A298-4D2C7AF56BD0}" destId="{96978F73-5FB5-4E60-8019-E7E88685C3C4}" srcOrd="8" destOrd="0" parTransId="{BDA4F6E9-F3E5-4B2F-956B-762CD10BA3B7}" sibTransId="{AFED16DA-01C2-4533-9D57-29BF01035F3E}"/>
    <dgm:cxn modelId="{C2FBE1F9-29DD-4195-8920-D32910ADDF28}" srcId="{7466D534-05AC-4AC4-85D1-D46E5DAC9CF1}" destId="{A3F8A394-8457-4CAF-A89F-2630A7C2DF7C}" srcOrd="0" destOrd="0" parTransId="{67ED6691-1E75-4366-AAAE-547ACF3A3010}" sibTransId="{B4786C48-C7BC-4FEC-820A-AD9E31316C76}"/>
    <dgm:cxn modelId="{51D65263-39FB-46BA-95C4-320B7D993830}" srcId="{061CE01A-1343-41BA-80FC-1DFB5F1AD380}" destId="{72BEE154-C0BE-46C5-91B5-9C72E90D4CDC}" srcOrd="3" destOrd="0" parTransId="{E4ADB6A2-5B5A-4D20-A502-BCA3E4E30653}" sibTransId="{A8194D3A-B63D-4C29-8756-26853DDED192}"/>
    <dgm:cxn modelId="{050D6883-16B9-4C44-A5EB-6C4B40366CE8}" srcId="{6FB627DF-3319-48EF-A298-4D2C7AF56BD0}" destId="{7466D534-05AC-4AC4-85D1-D46E5DAC9CF1}" srcOrd="2" destOrd="0" parTransId="{582AA4B1-1133-48F7-BAD9-C469266E1CD1}" sibTransId="{97457614-1176-41B2-AEE2-4E44C7ED47A7}"/>
    <dgm:cxn modelId="{24364AFD-AF01-4C50-AA96-19DFD7B25ECE}" srcId="{E1E3A89A-A2FF-47B7-B7F7-0DB6E410DC8C}" destId="{D836C92D-9F01-4B8D-9152-1646CD63D053}" srcOrd="0" destOrd="0" parTransId="{4FBF665B-1359-4372-B33F-CCBC608A6B2D}" sibTransId="{5A3F3CA2-5286-4E0E-B785-8177FEE6712D}"/>
    <dgm:cxn modelId="{64117FF2-2FA4-421B-A6FB-F89436933316}" type="presOf" srcId="{246C933F-2E12-4826-B1A6-6DD6640A2AE7}" destId="{F4B57D8F-1435-4482-AA1B-0FB9B0CA31E4}" srcOrd="0" destOrd="4" presId="urn:microsoft.com/office/officeart/2008/layout/PictureStrips"/>
    <dgm:cxn modelId="{E6CF7A9A-D663-48FD-9C83-A33603D683E2}" srcId="{6FB627DF-3319-48EF-A298-4D2C7AF56BD0}" destId="{60BE814A-5886-4FDC-8196-199949577B6B}" srcOrd="7" destOrd="0" parTransId="{21C8F910-91D7-48E2-AF03-B4A57F3E3DBA}" sibTransId="{C82C8A1D-502D-42F6-B849-6C5E7B850F9F}"/>
    <dgm:cxn modelId="{1EDA9916-5655-4045-96A4-B652E3AB93B7}" type="presOf" srcId="{6B277E0A-EA58-4AEB-9843-6FB230B4BAD1}" destId="{FC77F773-0CA3-4B5B-9062-EC3110BB1B94}" srcOrd="0" destOrd="1" presId="urn:microsoft.com/office/officeart/2008/layout/PictureStrips"/>
    <dgm:cxn modelId="{B6CAB5A0-7DB5-41E3-9745-861C530B7FFF}" srcId="{6FB627DF-3319-48EF-A298-4D2C7AF56BD0}" destId="{D8C796F1-DE10-4565-8D8F-1B7B1785D5F9}" srcOrd="6" destOrd="0" parTransId="{A06CEEEE-6DF6-4694-8474-334BC8CA6F92}" sibTransId="{A32A8FD3-06B1-44F1-9DD9-547B7516AD23}"/>
    <dgm:cxn modelId="{D8201060-F32A-487A-819F-2831AA16FB50}" srcId="{6FB627DF-3319-48EF-A298-4D2C7AF56BD0}" destId="{E1E3A89A-A2FF-47B7-B7F7-0DB6E410DC8C}" srcOrd="4" destOrd="0" parTransId="{EC4D9D68-E5A5-4476-863A-425F54BEAED0}" sibTransId="{57E3F5D2-4727-4F67-B4D7-3F0D93F8C7E9}"/>
    <dgm:cxn modelId="{F0D941CB-910E-464D-87CE-8CEDF08F3A73}" type="presOf" srcId="{D836C92D-9F01-4B8D-9152-1646CD63D053}" destId="{F4B57D8F-1435-4482-AA1B-0FB9B0CA31E4}" srcOrd="0" destOrd="1" presId="urn:microsoft.com/office/officeart/2008/layout/PictureStrips"/>
    <dgm:cxn modelId="{81F25BEB-56C5-4740-A1B1-BD98F975C421}" srcId="{FCA1B503-FB2E-4096-BC33-36428C855737}" destId="{95B8124E-DBEB-4CD0-8831-7D322AEE5E10}" srcOrd="3" destOrd="0" parTransId="{06CE879C-76B1-421C-99CE-415EF3625A90}" sibTransId="{D286DF39-94DF-4D95-9EDB-E518548F1A23}"/>
    <dgm:cxn modelId="{935E8806-FC72-4697-BEB4-C66B982257FD}" type="presOf" srcId="{5A7CA8CA-D2A3-41CB-A0EA-F6CDEFA7336C}" destId="{9DFC0FA2-CE4C-4D5C-8B43-B1D785AF3A25}" srcOrd="0" destOrd="5" presId="urn:microsoft.com/office/officeart/2008/layout/PictureStrips"/>
    <dgm:cxn modelId="{EBCB65B6-996C-4B71-92FF-AD9BDE9A956B}" srcId="{6FB627DF-3319-48EF-A298-4D2C7AF56BD0}" destId="{FCA1B503-FB2E-4096-BC33-36428C855737}" srcOrd="1" destOrd="0" parTransId="{9F72D78D-5FFC-46FA-BCFC-2814F45E2DB7}" sibTransId="{569A4E5C-75B2-4DB1-ADF3-EE47960F405F}"/>
    <dgm:cxn modelId="{3830F578-DC2D-422C-98B6-DF94B29F2729}" srcId="{FCA1B503-FB2E-4096-BC33-36428C855737}" destId="{5596C840-0E68-4284-A378-23E6F1596BD7}" srcOrd="2" destOrd="0" parTransId="{8B23FFB8-82F0-493F-9685-FA1CDC97F882}" sibTransId="{3F372514-49BC-4837-8D88-B8224F51FFCD}"/>
    <dgm:cxn modelId="{50AC8C84-49A6-4971-95F6-99C0C5FC82F0}" type="presOf" srcId="{9275907C-ED71-4DA7-99DB-55E632BF3135}" destId="{9DFC0FA2-CE4C-4D5C-8B43-B1D785AF3A25}" srcOrd="0" destOrd="3" presId="urn:microsoft.com/office/officeart/2008/layout/PictureStrips"/>
    <dgm:cxn modelId="{07EF8CBC-5CF2-4490-AED4-59C2FC3B3B89}" type="presOf" srcId="{CB6E6D59-6605-4649-86FB-C61AB8AEB185}" destId="{5F114C2D-2EDC-430F-8660-519952955B37}" srcOrd="0" destOrd="0" presId="urn:microsoft.com/office/officeart/2008/layout/PictureStrips"/>
    <dgm:cxn modelId="{B287517B-3572-4DCF-A4EE-798D9CC0A5DD}" type="presOf" srcId="{88EE97A2-AEB8-4378-8C2D-9E737707ABB6}" destId="{EFA66282-68FB-4867-926E-CB8FBFC129D2}" srcOrd="0" destOrd="1" presId="urn:microsoft.com/office/officeart/2008/layout/PictureStrips"/>
    <dgm:cxn modelId="{D3E00728-0F55-4178-A562-963E897F1040}" type="presOf" srcId="{B209EAE0-2DD9-47EF-97B7-42AC7FCA7727}" destId="{FC77F773-0CA3-4B5B-9062-EC3110BB1B94}" srcOrd="0" destOrd="2" presId="urn:microsoft.com/office/officeart/2008/layout/PictureStrips"/>
    <dgm:cxn modelId="{C88D8126-F92E-43B5-8DA7-0030DC651A9D}" srcId="{37C779A8-397D-4FD9-B305-BFE413E6CE92}" destId="{96A56BFB-B7E2-4B04-9DD3-B0C28D492666}" srcOrd="2" destOrd="0" parTransId="{CFF1E674-D528-468F-880B-A5B15D11A650}" sibTransId="{8C55CC50-34F1-4D4D-91F8-00E2A8CDD760}"/>
    <dgm:cxn modelId="{DAC73F4B-D8CE-43C6-98D8-F0953687C10A}" type="presOf" srcId="{D8C796F1-DE10-4565-8D8F-1B7B1785D5F9}" destId="{B9351576-F7F4-4C1E-B0EB-8D12072B5849}" srcOrd="0" destOrd="0" presId="urn:microsoft.com/office/officeart/2008/layout/PictureStrips"/>
    <dgm:cxn modelId="{F852C399-7E72-4DF4-B138-0071437D4D78}" srcId="{E1E3A89A-A2FF-47B7-B7F7-0DB6E410DC8C}" destId="{524346D7-C27C-4141-9E61-192A18916EEB}" srcOrd="2" destOrd="0" parTransId="{158CDCAC-2907-484B-87AE-AE5BB9EE0F65}" sibTransId="{D4963456-2352-4DB4-8DC5-CF3D555273ED}"/>
    <dgm:cxn modelId="{2085C762-0CC3-4529-9ACC-09F9D2DF444E}" srcId="{6FB627DF-3319-48EF-A298-4D2C7AF56BD0}" destId="{37C779A8-397D-4FD9-B305-BFE413E6CE92}" srcOrd="3" destOrd="0" parTransId="{79272AF4-FD1D-4E0E-AF17-43D2E18B1DE2}" sibTransId="{E42200F6-1640-4B8A-B1A5-A416FC517F7D}"/>
    <dgm:cxn modelId="{BA7469BD-0907-4948-9FD9-7597527063E5}" srcId="{E1E3A89A-A2FF-47B7-B7F7-0DB6E410DC8C}" destId="{246C933F-2E12-4826-B1A6-6DD6640A2AE7}" srcOrd="3" destOrd="0" parTransId="{2CB7FB89-C68D-4263-AEFE-FCF0562833E0}" sibTransId="{D21E0A7B-2E16-4C56-9CB1-7AF75B495D12}"/>
    <dgm:cxn modelId="{011640AD-5681-4581-830D-008AED170C9C}" srcId="{061CE01A-1343-41BA-80FC-1DFB5F1AD380}" destId="{B1777CDE-BD2B-4585-BA39-65CE78B83116}" srcOrd="0" destOrd="0" parTransId="{C94CAC72-034A-4839-81CB-DAD36DCCAEF4}" sibTransId="{7B91343D-E34D-4331-B381-EC3395A33C2E}"/>
    <dgm:cxn modelId="{F30C9681-9E4E-4B13-B1F5-CC791061D494}" type="presOf" srcId="{B1777CDE-BD2B-4585-BA39-65CE78B83116}" destId="{9DFC0FA2-CE4C-4D5C-8B43-B1D785AF3A25}" srcOrd="0" destOrd="1" presId="urn:microsoft.com/office/officeart/2008/layout/PictureStrips"/>
    <dgm:cxn modelId="{1C95EC8A-7F92-4C64-8CAE-A325B3B11BCA}" srcId="{E1E3A89A-A2FF-47B7-B7F7-0DB6E410DC8C}" destId="{B228871E-0528-46D9-AF56-77DFAED9F5F8}" srcOrd="1" destOrd="0" parTransId="{213A7438-916F-4981-A7F5-15536DB92202}" sibTransId="{2709BE64-6BE5-4267-96B0-EF34FA0CBFDF}"/>
    <dgm:cxn modelId="{EAB5CD15-E784-42ED-BBB6-381D393D0A0F}" type="presOf" srcId="{6FB627DF-3319-48EF-A298-4D2C7AF56BD0}" destId="{C545042F-9141-4A54-93D8-16FAFF577D43}" srcOrd="0" destOrd="0" presId="urn:microsoft.com/office/officeart/2008/layout/PictureStrips"/>
    <dgm:cxn modelId="{6FC378FA-46B0-4BD7-877F-F3683B272134}" type="presOf" srcId="{B228871E-0528-46D9-AF56-77DFAED9F5F8}" destId="{F4B57D8F-1435-4482-AA1B-0FB9B0CA31E4}" srcOrd="0" destOrd="2" presId="urn:microsoft.com/office/officeart/2008/layout/PictureStrips"/>
    <dgm:cxn modelId="{756481A2-90EF-4EB2-A9CA-D98ADAB5663E}" type="presOf" srcId="{FCA1B503-FB2E-4096-BC33-36428C855737}" destId="{FC77F773-0CA3-4B5B-9062-EC3110BB1B94}" srcOrd="0" destOrd="0" presId="urn:microsoft.com/office/officeart/2008/layout/PictureStrips"/>
    <dgm:cxn modelId="{7FABC36A-4AD3-4A09-8F84-6E9F4BF7E699}" type="presOf" srcId="{96978F73-5FB5-4E60-8019-E7E88685C3C4}" destId="{746D5CC3-3CB3-4A76-A9A9-EFE9840A5655}" srcOrd="0" destOrd="0" presId="urn:microsoft.com/office/officeart/2008/layout/PictureStrips"/>
    <dgm:cxn modelId="{311728C6-04E2-4765-8818-8770D9F3A352}" type="presOf" srcId="{061CE01A-1343-41BA-80FC-1DFB5F1AD380}" destId="{9DFC0FA2-CE4C-4D5C-8B43-B1D785AF3A25}" srcOrd="0" destOrd="0" presId="urn:microsoft.com/office/officeart/2008/layout/PictureStrips"/>
    <dgm:cxn modelId="{86E6B3BA-EA59-483D-82F4-6BD66C41DF34}" type="presOf" srcId="{7466D534-05AC-4AC4-85D1-D46E5DAC9CF1}" destId="{68BF27D4-92D2-406B-A126-FA0598BE4BA2}" srcOrd="0" destOrd="0" presId="urn:microsoft.com/office/officeart/2008/layout/PictureStrips"/>
    <dgm:cxn modelId="{77019B42-C5A7-45B7-B2D4-637F059E4013}" type="presOf" srcId="{60BE814A-5886-4FDC-8196-199949577B6B}" destId="{83737126-9CF7-4037-8945-3D7385CF6899}" srcOrd="0" destOrd="0" presId="urn:microsoft.com/office/officeart/2008/layout/PictureStrips"/>
    <dgm:cxn modelId="{90925CB0-EFD4-4C1B-9DF7-291D527EA137}" srcId="{6FB627DF-3319-48EF-A298-4D2C7AF56BD0}" destId="{CB6E6D59-6605-4649-86FB-C61AB8AEB185}" srcOrd="5" destOrd="0" parTransId="{1082A7D4-8729-49A6-AB0D-4BDBF855CE03}" sibTransId="{D82FE98F-B9CE-45BE-9726-79368B00F23D}"/>
    <dgm:cxn modelId="{114FDC80-2A0C-465A-8B06-7538C0236B0F}" srcId="{061CE01A-1343-41BA-80FC-1DFB5F1AD380}" destId="{1BA387C5-F99B-411C-9AF0-982AF9F778D3}" srcOrd="1" destOrd="0" parTransId="{FF38DB81-DDA8-4680-B923-8CAF75E0C6ED}" sibTransId="{52C11517-BAFA-442A-8E85-3B5831D55FFD}"/>
    <dgm:cxn modelId="{C542DD0B-C0BD-444A-9CBB-FF6D0076446C}" type="presOf" srcId="{A3F8A394-8457-4CAF-A89F-2630A7C2DF7C}" destId="{68BF27D4-92D2-406B-A126-FA0598BE4BA2}" srcOrd="0" destOrd="1" presId="urn:microsoft.com/office/officeart/2008/layout/PictureStrips"/>
    <dgm:cxn modelId="{4B3404F5-C09B-47AE-BDFC-94B0387B96E3}" srcId="{CB6E6D59-6605-4649-86FB-C61AB8AEB185}" destId="{456451FD-03D5-4E91-AC99-63D57B641D03}" srcOrd="2" destOrd="0" parTransId="{81BE3CE2-7542-4D74-A400-4B8D8167D3D5}" sibTransId="{339254ED-AA6F-41D9-9C9C-A03DE2ECE24B}"/>
    <dgm:cxn modelId="{1B6E34D7-A9CA-45E5-9390-AE8A32A6B1D8}" type="presOf" srcId="{A73FD23A-E5B8-4861-9944-E91B4FC78FD7}" destId="{5F114C2D-2EDC-430F-8660-519952955B37}" srcOrd="0" destOrd="1" presId="urn:microsoft.com/office/officeart/2008/layout/PictureStrips"/>
    <dgm:cxn modelId="{9895B2EB-CEB3-48C6-B111-53F344EAD575}" srcId="{CB6E6D59-6605-4649-86FB-C61AB8AEB185}" destId="{6C40768B-671C-4A61-AA35-56097751DC7A}" srcOrd="1" destOrd="0" parTransId="{153E27F8-115D-4F88-BA9B-B53E8B045F54}" sibTransId="{951A4B23-C6B6-41BA-B6FA-EDB27A37E377}"/>
    <dgm:cxn modelId="{A56272F5-69CF-43BF-AED5-B6F48D4D508D}" type="presParOf" srcId="{C545042F-9141-4A54-93D8-16FAFF577D43}" destId="{A437AAFA-AAE1-42F3-A404-D71D69B7CEB8}" srcOrd="0" destOrd="0" presId="urn:microsoft.com/office/officeart/2008/layout/PictureStrips"/>
    <dgm:cxn modelId="{F6A4A7B5-7FB2-4EA6-85F1-AFAC848AF557}" type="presParOf" srcId="{A437AAFA-AAE1-42F3-A404-D71D69B7CEB8}" destId="{9DFC0FA2-CE4C-4D5C-8B43-B1D785AF3A25}" srcOrd="0" destOrd="0" presId="urn:microsoft.com/office/officeart/2008/layout/PictureStrips"/>
    <dgm:cxn modelId="{920DD604-C2FF-4730-B68F-08270263E565}" type="presParOf" srcId="{A437AAFA-AAE1-42F3-A404-D71D69B7CEB8}" destId="{CBF36D3A-38AF-4751-98B7-D88F328A42D9}" srcOrd="1" destOrd="0" presId="urn:microsoft.com/office/officeart/2008/layout/PictureStrips"/>
    <dgm:cxn modelId="{C2726B73-9947-4664-9C9B-19F7E28B26D3}" type="presParOf" srcId="{C545042F-9141-4A54-93D8-16FAFF577D43}" destId="{B4ACE3AD-7B16-40CF-A773-90E742E727DE}" srcOrd="1" destOrd="0" presId="urn:microsoft.com/office/officeart/2008/layout/PictureStrips"/>
    <dgm:cxn modelId="{307A64C5-714F-4E0C-91D2-DE6070829768}" type="presParOf" srcId="{C545042F-9141-4A54-93D8-16FAFF577D43}" destId="{3D82928D-6573-4341-8050-0AD944BDE54B}" srcOrd="2" destOrd="0" presId="urn:microsoft.com/office/officeart/2008/layout/PictureStrips"/>
    <dgm:cxn modelId="{BCAC7141-AA71-43B4-8C14-2C7E740F94FE}" type="presParOf" srcId="{3D82928D-6573-4341-8050-0AD944BDE54B}" destId="{FC77F773-0CA3-4B5B-9062-EC3110BB1B94}" srcOrd="0" destOrd="0" presId="urn:microsoft.com/office/officeart/2008/layout/PictureStrips"/>
    <dgm:cxn modelId="{D06BD72B-06C6-4CBA-806C-1A3198A9A557}" type="presParOf" srcId="{3D82928D-6573-4341-8050-0AD944BDE54B}" destId="{49BB05F4-17EE-4717-A843-F5A6E45FAC88}" srcOrd="1" destOrd="0" presId="urn:microsoft.com/office/officeart/2008/layout/PictureStrips"/>
    <dgm:cxn modelId="{A72AB601-04A3-4843-AF7B-C912C01E6280}" type="presParOf" srcId="{C545042F-9141-4A54-93D8-16FAFF577D43}" destId="{2FD1E98F-8B0C-45AE-B70D-9C6C5272CCA4}" srcOrd="3" destOrd="0" presId="urn:microsoft.com/office/officeart/2008/layout/PictureStrips"/>
    <dgm:cxn modelId="{1D971CD4-46F8-46D6-AC26-102ED89590F2}" type="presParOf" srcId="{C545042F-9141-4A54-93D8-16FAFF577D43}" destId="{7B8B2B05-FB07-4CA1-A37C-E40A0E7704A8}" srcOrd="4" destOrd="0" presId="urn:microsoft.com/office/officeart/2008/layout/PictureStrips"/>
    <dgm:cxn modelId="{A68C1F61-1D88-4B49-B97D-E1A0376059C6}" type="presParOf" srcId="{7B8B2B05-FB07-4CA1-A37C-E40A0E7704A8}" destId="{68BF27D4-92D2-406B-A126-FA0598BE4BA2}" srcOrd="0" destOrd="0" presId="urn:microsoft.com/office/officeart/2008/layout/PictureStrips"/>
    <dgm:cxn modelId="{393AB8BB-868F-46F8-93BE-6701FAAAE6D4}" type="presParOf" srcId="{7B8B2B05-FB07-4CA1-A37C-E40A0E7704A8}" destId="{03B6AC29-1E50-4EF1-859F-5F74B4CC643B}" srcOrd="1" destOrd="0" presId="urn:microsoft.com/office/officeart/2008/layout/PictureStrips"/>
    <dgm:cxn modelId="{F445F0BB-7677-4B40-8C1F-6BA2124F4841}" type="presParOf" srcId="{C545042F-9141-4A54-93D8-16FAFF577D43}" destId="{6BD7BB0B-2461-43FE-99BF-5B8CF2EB1E4C}" srcOrd="5" destOrd="0" presId="urn:microsoft.com/office/officeart/2008/layout/PictureStrips"/>
    <dgm:cxn modelId="{17F0BE90-B718-4440-A38E-A9F6B7FBF4F2}" type="presParOf" srcId="{C545042F-9141-4A54-93D8-16FAFF577D43}" destId="{F51A9013-ED05-497C-BC12-DC0E1E723107}" srcOrd="6" destOrd="0" presId="urn:microsoft.com/office/officeart/2008/layout/PictureStrips"/>
    <dgm:cxn modelId="{E52ABAFF-4EFB-4164-BF8D-4076E6C0E6D8}" type="presParOf" srcId="{F51A9013-ED05-497C-BC12-DC0E1E723107}" destId="{EFA66282-68FB-4867-926E-CB8FBFC129D2}" srcOrd="0" destOrd="0" presId="urn:microsoft.com/office/officeart/2008/layout/PictureStrips"/>
    <dgm:cxn modelId="{7D2FB544-42DC-4C01-8058-2496A792F6EA}" type="presParOf" srcId="{F51A9013-ED05-497C-BC12-DC0E1E723107}" destId="{48E6320F-E939-4591-9458-B1EB255F675C}" srcOrd="1" destOrd="0" presId="urn:microsoft.com/office/officeart/2008/layout/PictureStrips"/>
    <dgm:cxn modelId="{094D19DE-42E1-48CF-8889-6ABDCD4425D8}" type="presParOf" srcId="{C545042F-9141-4A54-93D8-16FAFF577D43}" destId="{EC5173C9-787F-4EF6-8E16-B1FCA5EC5F63}" srcOrd="7" destOrd="0" presId="urn:microsoft.com/office/officeart/2008/layout/PictureStrips"/>
    <dgm:cxn modelId="{B916AD91-C999-48CA-B1AC-96C1A7CCA87C}" type="presParOf" srcId="{C545042F-9141-4A54-93D8-16FAFF577D43}" destId="{D65F6585-A5DC-4CDA-959D-73F6992C425F}" srcOrd="8" destOrd="0" presId="urn:microsoft.com/office/officeart/2008/layout/PictureStrips"/>
    <dgm:cxn modelId="{1078F124-7D66-45D3-B92A-A29FE2415B12}" type="presParOf" srcId="{D65F6585-A5DC-4CDA-959D-73F6992C425F}" destId="{F4B57D8F-1435-4482-AA1B-0FB9B0CA31E4}" srcOrd="0" destOrd="0" presId="urn:microsoft.com/office/officeart/2008/layout/PictureStrips"/>
    <dgm:cxn modelId="{74DE0906-29C4-400D-8E26-B63B0EA64C45}" type="presParOf" srcId="{D65F6585-A5DC-4CDA-959D-73F6992C425F}" destId="{63F679A5-CA69-40F3-9811-CD5FF0DEACF8}" srcOrd="1" destOrd="0" presId="urn:microsoft.com/office/officeart/2008/layout/PictureStrips"/>
    <dgm:cxn modelId="{1A136E48-2E5F-4626-B20B-242C8C0131A7}" type="presParOf" srcId="{C545042F-9141-4A54-93D8-16FAFF577D43}" destId="{E2A10E52-95B8-41C6-AAFC-173C34F15BB4}" srcOrd="9" destOrd="0" presId="urn:microsoft.com/office/officeart/2008/layout/PictureStrips"/>
    <dgm:cxn modelId="{3BAF859A-CB2E-4CB0-84ED-C0B544B84DC7}" type="presParOf" srcId="{C545042F-9141-4A54-93D8-16FAFF577D43}" destId="{337685BB-259A-4DC7-B400-FD127E434E65}" srcOrd="10" destOrd="0" presId="urn:microsoft.com/office/officeart/2008/layout/PictureStrips"/>
    <dgm:cxn modelId="{4D494300-7CF1-44C8-89C2-AAFE6BA05EF9}" type="presParOf" srcId="{337685BB-259A-4DC7-B400-FD127E434E65}" destId="{5F114C2D-2EDC-430F-8660-519952955B37}" srcOrd="0" destOrd="0" presId="urn:microsoft.com/office/officeart/2008/layout/PictureStrips"/>
    <dgm:cxn modelId="{F06B3366-B0D2-4CA3-8C8E-4CB67656BC35}" type="presParOf" srcId="{337685BB-259A-4DC7-B400-FD127E434E65}" destId="{F7DB4E36-4CC5-4F89-ADF6-490EC911A54B}" srcOrd="1" destOrd="0" presId="urn:microsoft.com/office/officeart/2008/layout/PictureStrips"/>
    <dgm:cxn modelId="{0FA3D6F5-7017-4534-A04F-7C320279C03D}" type="presParOf" srcId="{C545042F-9141-4A54-93D8-16FAFF577D43}" destId="{4ABD58CF-1BF6-4948-837F-8306A435DE7F}" srcOrd="11" destOrd="0" presId="urn:microsoft.com/office/officeart/2008/layout/PictureStrips"/>
    <dgm:cxn modelId="{3DE30151-C0A0-4EB2-8334-B06F0449E962}" type="presParOf" srcId="{C545042F-9141-4A54-93D8-16FAFF577D43}" destId="{F0BC936C-76F3-4115-B61C-E26548635BA1}" srcOrd="12" destOrd="0" presId="urn:microsoft.com/office/officeart/2008/layout/PictureStrips"/>
    <dgm:cxn modelId="{7967B534-8867-4820-877C-4AAFB75E6AFF}" type="presParOf" srcId="{F0BC936C-76F3-4115-B61C-E26548635BA1}" destId="{B9351576-F7F4-4C1E-B0EB-8D12072B5849}" srcOrd="0" destOrd="0" presId="urn:microsoft.com/office/officeart/2008/layout/PictureStrips"/>
    <dgm:cxn modelId="{8D8D7D56-3AD1-434D-852F-36B987D2E43E}" type="presParOf" srcId="{F0BC936C-76F3-4115-B61C-E26548635BA1}" destId="{F25D8296-4D96-4332-9FD7-4A8C909B251A}" srcOrd="1" destOrd="0" presId="urn:microsoft.com/office/officeart/2008/layout/PictureStrips"/>
    <dgm:cxn modelId="{77187E14-51BB-453B-9F19-B501CDDCD906}" type="presParOf" srcId="{C545042F-9141-4A54-93D8-16FAFF577D43}" destId="{66EBAA43-0174-430D-B1F6-07CFA5E69110}" srcOrd="13" destOrd="0" presId="urn:microsoft.com/office/officeart/2008/layout/PictureStrips"/>
    <dgm:cxn modelId="{370CA1D7-4FF4-4326-90DA-13954DCACA0C}" type="presParOf" srcId="{C545042F-9141-4A54-93D8-16FAFF577D43}" destId="{E7189FBF-229C-44F6-936F-B7638AC0E113}" srcOrd="14" destOrd="0" presId="urn:microsoft.com/office/officeart/2008/layout/PictureStrips"/>
    <dgm:cxn modelId="{A3EFC76E-C756-459C-A321-BD9E0B91B4F2}" type="presParOf" srcId="{E7189FBF-229C-44F6-936F-B7638AC0E113}" destId="{83737126-9CF7-4037-8945-3D7385CF6899}" srcOrd="0" destOrd="0" presId="urn:microsoft.com/office/officeart/2008/layout/PictureStrips"/>
    <dgm:cxn modelId="{85E6C026-A414-448E-AAE9-4E203FC60743}" type="presParOf" srcId="{E7189FBF-229C-44F6-936F-B7638AC0E113}" destId="{50687DFA-3E33-4D83-83A8-21EA7EAF4F58}" srcOrd="1" destOrd="0" presId="urn:microsoft.com/office/officeart/2008/layout/PictureStrips"/>
    <dgm:cxn modelId="{6C2812F6-C2E2-4B8C-AD3D-AA6772A406B6}" type="presParOf" srcId="{C545042F-9141-4A54-93D8-16FAFF577D43}" destId="{38A50DE4-5E2C-4C54-A58E-FBACB89FED9F}" srcOrd="15" destOrd="0" presId="urn:microsoft.com/office/officeart/2008/layout/PictureStrips"/>
    <dgm:cxn modelId="{8203E9A9-D5E1-4117-9AD7-77497BE5D5B4}" type="presParOf" srcId="{C545042F-9141-4A54-93D8-16FAFF577D43}" destId="{7EF7058C-CCB4-483B-AFAD-9F4AD148132B}" srcOrd="16" destOrd="0" presId="urn:microsoft.com/office/officeart/2008/layout/PictureStrips"/>
    <dgm:cxn modelId="{586B33BE-DE71-4C9E-A35B-693568AFA2BD}" type="presParOf" srcId="{7EF7058C-CCB4-483B-AFAD-9F4AD148132B}" destId="{746D5CC3-3CB3-4A76-A9A9-EFE9840A5655}" srcOrd="0" destOrd="0" presId="urn:microsoft.com/office/officeart/2008/layout/PictureStrips"/>
    <dgm:cxn modelId="{4AC71173-627E-45A5-9862-ACB59B5835CC}" type="presParOf" srcId="{7EF7058C-CCB4-483B-AFAD-9F4AD148132B}" destId="{5EED8D12-75C7-4DD5-836D-A6D3C85B6899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C0FA2-CE4C-4D5C-8B43-B1D785AF3A25}">
      <dsp:nvSpPr>
        <dsp:cNvPr id="0" name=""/>
        <dsp:cNvSpPr/>
      </dsp:nvSpPr>
      <dsp:spPr>
        <a:xfrm>
          <a:off x="149532" y="238925"/>
          <a:ext cx="3550914" cy="110966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161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/>
            <a:t>Atención Ambulatoria</a:t>
          </a:r>
          <a:endParaRPr lang="es-CO" sz="1400" b="1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000" kern="1200" dirty="0"/>
            <a:t>1.1 Procedimiento no  quirúrgico ambulatorio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000" kern="1200" dirty="0"/>
            <a:t>1.2 Telemedicina</a:t>
          </a:r>
          <a:endParaRPr lang="es-CO" sz="1000" b="1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000" kern="1200" dirty="0"/>
            <a:t>1.3 Programas (B24- Siempre Contigo)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000" kern="1200" dirty="0"/>
            <a:t>1.4 Consulta Médica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000" kern="1200" dirty="0"/>
            <a:t>1.5 Paquetes Quirúrgicos</a:t>
          </a:r>
          <a:endParaRPr lang="es-CO" sz="1000" kern="1200" dirty="0"/>
        </a:p>
      </dsp:txBody>
      <dsp:txXfrm>
        <a:off x="149532" y="238925"/>
        <a:ext cx="3550914" cy="1109660"/>
      </dsp:txXfrm>
    </dsp:sp>
    <dsp:sp modelId="{CBF36D3A-38AF-4751-98B7-D88F328A42D9}">
      <dsp:nvSpPr>
        <dsp:cNvPr id="0" name=""/>
        <dsp:cNvSpPr/>
      </dsp:nvSpPr>
      <dsp:spPr>
        <a:xfrm>
          <a:off x="1578" y="78641"/>
          <a:ext cx="776762" cy="1165143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77F773-0CA3-4B5B-9062-EC3110BB1B94}">
      <dsp:nvSpPr>
        <dsp:cNvPr id="0" name=""/>
        <dsp:cNvSpPr/>
      </dsp:nvSpPr>
      <dsp:spPr>
        <a:xfrm>
          <a:off x="3994157" y="251520"/>
          <a:ext cx="3550914" cy="110966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161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/>
            <a:t>Urgencias</a:t>
          </a:r>
          <a:endParaRPr lang="es-CO" sz="1400" b="1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000" kern="1200" dirty="0"/>
            <a:t>2.1 </a:t>
          </a:r>
          <a:r>
            <a:rPr lang="es-CO" sz="1000" kern="1200" dirty="0" err="1"/>
            <a:t>Triage</a:t>
          </a:r>
          <a:r>
            <a:rPr lang="es-CO" sz="1000" kern="1200" dirty="0"/>
            <a:t> 1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000" kern="1200" dirty="0"/>
            <a:t>2.2 </a:t>
          </a:r>
          <a:r>
            <a:rPr lang="es-CO" sz="1000" kern="1200" dirty="0" err="1"/>
            <a:t>Triage</a:t>
          </a:r>
          <a:r>
            <a:rPr lang="es-CO" sz="1000" kern="1200" dirty="0"/>
            <a:t> 2 y 3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000" kern="1200" dirty="0"/>
            <a:t>2.3 </a:t>
          </a:r>
          <a:r>
            <a:rPr lang="es-CO" sz="1000" kern="1200" dirty="0" err="1"/>
            <a:t>Triage</a:t>
          </a:r>
          <a:r>
            <a:rPr lang="es-CO" sz="1000" kern="1200" dirty="0"/>
            <a:t> 4 y 5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000" kern="1200" dirty="0"/>
            <a:t>2.4 Ginecología </a:t>
          </a:r>
        </a:p>
      </dsp:txBody>
      <dsp:txXfrm>
        <a:off x="3994157" y="251520"/>
        <a:ext cx="3550914" cy="1109660"/>
      </dsp:txXfrm>
    </dsp:sp>
    <dsp:sp modelId="{49BB05F4-17EE-4717-A843-F5A6E45FAC88}">
      <dsp:nvSpPr>
        <dsp:cNvPr id="0" name=""/>
        <dsp:cNvSpPr/>
      </dsp:nvSpPr>
      <dsp:spPr>
        <a:xfrm>
          <a:off x="3837716" y="78641"/>
          <a:ext cx="776762" cy="1165143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BF27D4-92D2-406B-A126-FA0598BE4BA2}">
      <dsp:nvSpPr>
        <dsp:cNvPr id="0" name=""/>
        <dsp:cNvSpPr/>
      </dsp:nvSpPr>
      <dsp:spPr>
        <a:xfrm>
          <a:off x="7821809" y="238925"/>
          <a:ext cx="3550914" cy="110966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161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/>
            <a:t>Clínicas Quirúrgicas</a:t>
          </a:r>
          <a:endParaRPr lang="es-CO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b="1" u="sng" kern="1200" dirty="0"/>
            <a:t>3.1 Atención  programada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000" kern="1200" dirty="0"/>
            <a:t>3.2 Urgencias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000" kern="1200" dirty="0"/>
            <a:t>3.3 Hospitalización-UCI</a:t>
          </a:r>
        </a:p>
      </dsp:txBody>
      <dsp:txXfrm>
        <a:off x="7821809" y="238925"/>
        <a:ext cx="3550914" cy="1109660"/>
      </dsp:txXfrm>
    </dsp:sp>
    <dsp:sp modelId="{03B6AC29-1E50-4EF1-859F-5F74B4CC643B}">
      <dsp:nvSpPr>
        <dsp:cNvPr id="0" name=""/>
        <dsp:cNvSpPr/>
      </dsp:nvSpPr>
      <dsp:spPr>
        <a:xfrm>
          <a:off x="7673854" y="78641"/>
          <a:ext cx="776762" cy="1165143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A66282-68FB-4867-926E-CB8FBFC129D2}">
      <dsp:nvSpPr>
        <dsp:cNvPr id="0" name=""/>
        <dsp:cNvSpPr/>
      </dsp:nvSpPr>
      <dsp:spPr>
        <a:xfrm>
          <a:off x="149532" y="1635865"/>
          <a:ext cx="3550914" cy="110966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161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/>
            <a:t>Rutas para apoyo diagnóstico y terapéutico</a:t>
          </a:r>
          <a:endParaRPr lang="es-CO" sz="14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000" kern="1200" dirty="0"/>
            <a:t>4.1 Imágenes Diagnósticas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000" kern="1200" dirty="0"/>
            <a:t>4.2 Laboratorio</a:t>
          </a:r>
          <a:endParaRPr lang="es-CO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000" kern="1200" dirty="0"/>
            <a:t>4.3 Rehabilitación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000" kern="1200" dirty="0"/>
            <a:t>4.4 Patología</a:t>
          </a:r>
        </a:p>
      </dsp:txBody>
      <dsp:txXfrm>
        <a:off x="149532" y="1635865"/>
        <a:ext cx="3550914" cy="1109660"/>
      </dsp:txXfrm>
    </dsp:sp>
    <dsp:sp modelId="{48E6320F-E939-4591-9458-B1EB255F675C}">
      <dsp:nvSpPr>
        <dsp:cNvPr id="0" name=""/>
        <dsp:cNvSpPr/>
      </dsp:nvSpPr>
      <dsp:spPr>
        <a:xfrm>
          <a:off x="1578" y="1475581"/>
          <a:ext cx="776762" cy="1165143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B57D8F-1435-4482-AA1B-0FB9B0CA31E4}">
      <dsp:nvSpPr>
        <dsp:cNvPr id="0" name=""/>
        <dsp:cNvSpPr/>
      </dsp:nvSpPr>
      <dsp:spPr>
        <a:xfrm>
          <a:off x="3976296" y="1601366"/>
          <a:ext cx="3550914" cy="110966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161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/>
            <a:t>Hospitalización /UCI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000" kern="1200" dirty="0"/>
            <a:t>5.1 Origen urgencias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000" kern="1200" dirty="0"/>
            <a:t>5.2 Origen programado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000" kern="1200" dirty="0"/>
            <a:t>5.3 Origen Cirugía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000" kern="1200" dirty="0"/>
            <a:t>5.4 Hospitalización Domiciliaria</a:t>
          </a:r>
        </a:p>
      </dsp:txBody>
      <dsp:txXfrm>
        <a:off x="3976296" y="1601366"/>
        <a:ext cx="3550914" cy="1109660"/>
      </dsp:txXfrm>
    </dsp:sp>
    <dsp:sp modelId="{63F679A5-CA69-40F3-9811-CD5FF0DEACF8}">
      <dsp:nvSpPr>
        <dsp:cNvPr id="0" name=""/>
        <dsp:cNvSpPr/>
      </dsp:nvSpPr>
      <dsp:spPr>
        <a:xfrm>
          <a:off x="3837716" y="1475581"/>
          <a:ext cx="776762" cy="1165143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114C2D-2EDC-430F-8660-519952955B37}">
      <dsp:nvSpPr>
        <dsp:cNvPr id="0" name=""/>
        <dsp:cNvSpPr/>
      </dsp:nvSpPr>
      <dsp:spPr>
        <a:xfrm>
          <a:off x="7821809" y="1635865"/>
          <a:ext cx="3550914" cy="110966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161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/>
            <a:t>Ginecología</a:t>
          </a:r>
          <a:endParaRPr lang="es-CO" sz="14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000" kern="1200" dirty="0"/>
            <a:t>6.1 Recién nacido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000" kern="1200" dirty="0"/>
            <a:t>6.2 Atención al parto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000" kern="1200" dirty="0"/>
            <a:t>6.3 Madre canguro</a:t>
          </a:r>
        </a:p>
      </dsp:txBody>
      <dsp:txXfrm>
        <a:off x="7821809" y="1635865"/>
        <a:ext cx="3550914" cy="1109660"/>
      </dsp:txXfrm>
    </dsp:sp>
    <dsp:sp modelId="{F7DB4E36-4CC5-4F89-ADF6-490EC911A54B}">
      <dsp:nvSpPr>
        <dsp:cNvPr id="0" name=""/>
        <dsp:cNvSpPr/>
      </dsp:nvSpPr>
      <dsp:spPr>
        <a:xfrm>
          <a:off x="7673854" y="1475581"/>
          <a:ext cx="776762" cy="1165143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351576-F7F4-4C1E-B0EB-8D12072B5849}">
      <dsp:nvSpPr>
        <dsp:cNvPr id="0" name=""/>
        <dsp:cNvSpPr/>
      </dsp:nvSpPr>
      <dsp:spPr>
        <a:xfrm>
          <a:off x="149532" y="3032805"/>
          <a:ext cx="3550914" cy="110966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161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/>
            <a:t>Oncología</a:t>
          </a:r>
          <a:endParaRPr lang="es-CO" sz="14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000" kern="1200" dirty="0"/>
            <a:t>7.1 Ruta Oncológica</a:t>
          </a:r>
        </a:p>
      </dsp:txBody>
      <dsp:txXfrm>
        <a:off x="149532" y="3032805"/>
        <a:ext cx="3550914" cy="1109660"/>
      </dsp:txXfrm>
    </dsp:sp>
    <dsp:sp modelId="{F25D8296-4D96-4332-9FD7-4A8C909B251A}">
      <dsp:nvSpPr>
        <dsp:cNvPr id="0" name=""/>
        <dsp:cNvSpPr/>
      </dsp:nvSpPr>
      <dsp:spPr>
        <a:xfrm>
          <a:off x="1578" y="2872521"/>
          <a:ext cx="776762" cy="1165143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737126-9CF7-4037-8945-3D7385CF6899}">
      <dsp:nvSpPr>
        <dsp:cNvPr id="0" name=""/>
        <dsp:cNvSpPr/>
      </dsp:nvSpPr>
      <dsp:spPr>
        <a:xfrm>
          <a:off x="3985670" y="3032805"/>
          <a:ext cx="3550914" cy="110966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161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/>
            <a:t>Ruta para morir con dignidad</a:t>
          </a:r>
          <a:endParaRPr lang="es-CO" sz="1400" kern="1200" dirty="0"/>
        </a:p>
      </dsp:txBody>
      <dsp:txXfrm>
        <a:off x="3985670" y="3032805"/>
        <a:ext cx="3550914" cy="1109660"/>
      </dsp:txXfrm>
    </dsp:sp>
    <dsp:sp modelId="{50687DFA-3E33-4D83-83A8-21EA7EAF4F58}">
      <dsp:nvSpPr>
        <dsp:cNvPr id="0" name=""/>
        <dsp:cNvSpPr/>
      </dsp:nvSpPr>
      <dsp:spPr>
        <a:xfrm>
          <a:off x="3837716" y="2872521"/>
          <a:ext cx="776762" cy="1165143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D5CC3-3CB3-4A76-A9A9-EFE9840A5655}">
      <dsp:nvSpPr>
        <dsp:cNvPr id="0" name=""/>
        <dsp:cNvSpPr/>
      </dsp:nvSpPr>
      <dsp:spPr>
        <a:xfrm>
          <a:off x="7821809" y="3032805"/>
          <a:ext cx="3550914" cy="110966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161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/>
            <a:t>Centro de Excelencia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000" kern="1200" dirty="0"/>
            <a:t>9.1 ACV</a:t>
          </a:r>
          <a:endParaRPr lang="es-CO" sz="1000" kern="1200" dirty="0"/>
        </a:p>
      </dsp:txBody>
      <dsp:txXfrm>
        <a:off x="7821809" y="3032805"/>
        <a:ext cx="3550914" cy="1109660"/>
      </dsp:txXfrm>
    </dsp:sp>
    <dsp:sp modelId="{5EED8D12-75C7-4DD5-836D-A6D3C85B6899}">
      <dsp:nvSpPr>
        <dsp:cNvPr id="0" name=""/>
        <dsp:cNvSpPr/>
      </dsp:nvSpPr>
      <dsp:spPr>
        <a:xfrm>
          <a:off x="7673854" y="2872521"/>
          <a:ext cx="776762" cy="1165143"/>
        </a:xfrm>
        <a:prstGeom prst="rect">
          <a:avLst/>
        </a:prstGeom>
        <a:solidFill>
          <a:schemeClr val="accent6">
            <a:tint val="50000"/>
            <a:hueOff val="44616"/>
            <a:satOff val="-2378"/>
            <a:lumOff val="122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655D779-68B3-42A1-8350-6441014D54DC}" type="datetimeFigureOut">
              <a:rPr lang="es-ES" smtClean="0"/>
              <a:t>20/03/2024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5D2DA20-4F5F-4F64-9985-64FFD9BC84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0955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juanciudad.sharepoint.com/:x:/s/JEFATURAGRC-SP-RHM/EbyGG2ZyO2FDoN7GDCg26uABQn04ggStB3hetc5YRXJ6uw?e=ROEBRv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Tamaño y fuente de letra ideal para </a:t>
            </a:r>
            <a:r>
              <a:rPr lang="es-E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presentaciones: </a:t>
            </a:r>
          </a:p>
          <a:p>
            <a:endParaRPr lang="es-ES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Títulos, 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tamaño de letra 48 a 60 puntos. </a:t>
            </a:r>
            <a:r>
              <a:rPr lang="es-E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Usar tipo de letra: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century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gothic</a:t>
            </a:r>
            <a:endParaRPr lang="es-E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Subtítulos: 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28 puntos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Cuerpo de texto, </a:t>
            </a:r>
            <a:r>
              <a:rPr lang="es-MX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tamaño entre 16 a 20 puntos. </a:t>
            </a:r>
            <a:r>
              <a:rPr lang="es-E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Usar tipo de letra: 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century gothic.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Puede usar n</a:t>
            </a:r>
            <a:r>
              <a:rPr lang="es-MX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egrilla</a:t>
            </a:r>
            <a:r>
              <a:rPr lang="es-MX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tamaño o color </a:t>
            </a:r>
            <a:r>
              <a:rPr lang="es-MX" sz="1200" b="1" i="0" u="none" strike="noStrike" kern="1200" baseline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para </a:t>
            </a:r>
            <a:r>
              <a:rPr lang="es-ES" sz="1200" b="1" i="0" u="none" strike="noStrike" kern="1200" baseline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destacar lo que se considere relevante.</a:t>
            </a:r>
          </a:p>
          <a:p>
            <a:endParaRPr lang="es-MX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MX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uso exagerado de MAYÚSCULAS y </a:t>
            </a:r>
            <a:r>
              <a:rPr lang="es-MX" sz="1200" b="0" i="0" u="sng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subrayados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hace el texto pesado.</a:t>
            </a:r>
            <a:endParaRPr lang="es-ES" b="1" baseline="0" dirty="0"/>
          </a:p>
          <a:p>
            <a:endParaRPr lang="es-ES" b="1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2DA20-4F5F-4F64-9985-64FFD9BC84CF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255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31158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3B36602-F901-7780-B8E6-33F42FBDC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="" xmlns:a16="http://schemas.microsoft.com/office/drawing/2014/main" id="{83579E3B-C1E6-DBD2-711C-7D38DC1968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="" xmlns:a16="http://schemas.microsoft.com/office/drawing/2014/main" id="{BCB408BA-6F66-ABF2-4688-00889B6F1C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LFAB:</a:t>
            </a:r>
            <a:r>
              <a:rPr lang="es-ES" baseline="0" dirty="0"/>
              <a:t> Está actualizado según los datos de la </a:t>
            </a:r>
            <a:r>
              <a:rPr lang="es-CO" dirty="0">
                <a:hlinkClick r:id="rId3"/>
              </a:rPr>
              <a:t>Calculadora Indicadores JGRCSP.xlsx</a:t>
            </a:r>
            <a:r>
              <a:rPr lang="es-CO" dirty="0"/>
              <a:t> con</a:t>
            </a:r>
            <a:r>
              <a:rPr lang="es-CO" baseline="0" dirty="0"/>
              <a:t> corte al 15/03/2024.</a:t>
            </a:r>
          </a:p>
          <a:p>
            <a:r>
              <a:rPr lang="es-ES" baseline="0" dirty="0"/>
              <a:t>Favor actualizar porcentajes de cierre! </a:t>
            </a:r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A9AEBDE0-C2CF-D2A7-FCC0-BBBF0DFB8F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2DA20-4F5F-4F64-9985-64FFD9BC84CF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3914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2DA20-4F5F-4F64-9985-64FFD9BC84CF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9375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2C0CC969-C908-4459-B88E-CA578381A32B}" type="slidenum">
              <a:rPr lang="es-CO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22</a:t>
            </a:fld>
            <a:endParaRPr lang="es-CO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9942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7462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7462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493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95679D1A-2DDA-59D6-CB11-106E04B069EA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00C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3" name="Rectangle">
            <a:extLst>
              <a:ext uri="{FF2B5EF4-FFF2-40B4-BE49-F238E27FC236}">
                <a16:creationId xmlns="" xmlns:a16="http://schemas.microsoft.com/office/drawing/2014/main" id="{047E08C5-87C9-72C6-02A2-3BC17EEBAF75}"/>
              </a:ext>
            </a:extLst>
          </p:cNvPr>
          <p:cNvSpPr/>
          <p:nvPr userDrawn="1"/>
        </p:nvSpPr>
        <p:spPr>
          <a:xfrm>
            <a:off x="382588" y="377825"/>
            <a:ext cx="11426825" cy="610235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200">
              <a:solidFill>
                <a:srgbClr val="E8ECF2"/>
              </a:solidFill>
              <a:latin typeface="+mn-lt"/>
              <a:sym typeface="Helvetica Neue Medium"/>
            </a:endParaRPr>
          </a:p>
        </p:txBody>
      </p:sp>
      <p:pic>
        <p:nvPicPr>
          <p:cNvPr id="4" name="Imagen 6" descr="Imagen que contiene Forma&#10;&#10;Descripción generada automáticamente">
            <a:extLst>
              <a:ext uri="{FF2B5EF4-FFF2-40B4-BE49-F238E27FC236}">
                <a16:creationId xmlns="" xmlns:a16="http://schemas.microsoft.com/office/drawing/2014/main" id="{397D296F-8FA7-9546-C7B3-5887AF3BCF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76200"/>
            <a:ext cx="1598612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3074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5922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2636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4083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759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493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312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AA9C7-8255-49D0-B51D-146CEB74596E}" type="datetimeFigureOut">
              <a:rPr lang="es-CO" smtClean="0"/>
              <a:t>20/03/2024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9555D-30E0-485F-B0F6-B552D10EF00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4755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31513" y="6206835"/>
            <a:ext cx="490221" cy="247651"/>
          </a:xfrm>
          <a:prstGeom prst="rect">
            <a:avLst/>
          </a:prstGeom>
        </p:spPr>
        <p:txBody>
          <a:bodyPr wrap="square" lIns="45720" tIns="22860" rIns="45720" bIns="22860"/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580233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5255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49" r:id="rId10"/>
    <p:sldLayoutId id="2147483650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2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E758B354-0A7D-A66D-92D8-4815C95D0D3F}"/>
              </a:ext>
            </a:extLst>
          </p:cNvPr>
          <p:cNvSpPr txBox="1"/>
          <p:nvPr/>
        </p:nvSpPr>
        <p:spPr>
          <a:xfrm>
            <a:off x="4661246" y="2441237"/>
            <a:ext cx="5124199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200" dirty="0">
                <a:solidFill>
                  <a:schemeClr val="tx1">
                    <a:lumMod val="65000"/>
                    <a:lumOff val="35000"/>
                  </a:schemeClr>
                </a:solidFill>
                <a:ea typeface="Microsoft YaHei UI" panose="020B0503020204020204" pitchFamily="34" charset="-122"/>
              </a:rPr>
              <a:t>Identificar todas las </a:t>
            </a:r>
            <a:r>
              <a:rPr lang="es-MX" sz="2200" b="1" dirty="0">
                <a:solidFill>
                  <a:schemeClr val="tx1">
                    <a:lumMod val="65000"/>
                    <a:lumOff val="35000"/>
                  </a:schemeClr>
                </a:solidFill>
                <a:ea typeface="Microsoft YaHei UI" panose="020B0503020204020204" pitchFamily="34" charset="-122"/>
              </a:rPr>
              <a:t>RUTAS</a:t>
            </a:r>
            <a:r>
              <a:rPr lang="es-MX" sz="2200" dirty="0">
                <a:solidFill>
                  <a:schemeClr val="tx1">
                    <a:lumMod val="65000"/>
                    <a:lumOff val="35000"/>
                  </a:schemeClr>
                </a:solidFill>
                <a:ea typeface="Microsoft YaHei UI" panose="020B0503020204020204" pitchFamily="34" charset="-122"/>
              </a:rPr>
              <a:t> posibles, utilizando la </a:t>
            </a:r>
            <a:r>
              <a:rPr lang="es-MX" sz="22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Microsoft YaHei UI" panose="020B0503020204020204" pitchFamily="34" charset="-122"/>
              </a:rPr>
              <a:t>metodología</a:t>
            </a:r>
            <a:r>
              <a:rPr lang="es-MX" sz="2200" i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Microsoft YaHei UI" panose="020B0503020204020204" pitchFamily="34" charset="-122"/>
              </a:rPr>
              <a:t> </a:t>
            </a:r>
            <a:r>
              <a:rPr lang="es-MX" sz="2200" b="1" i="0" dirty="0" err="1">
                <a:solidFill>
                  <a:schemeClr val="accent1">
                    <a:lumMod val="50000"/>
                  </a:schemeClr>
                </a:solidFill>
                <a:effectLst/>
                <a:ea typeface="Microsoft YaHei UI" panose="020B0503020204020204" pitchFamily="34" charset="-122"/>
              </a:rPr>
              <a:t>patient</a:t>
            </a:r>
            <a:r>
              <a:rPr lang="es-MX" sz="2200" b="1" i="0" dirty="0">
                <a:solidFill>
                  <a:schemeClr val="accent1">
                    <a:lumMod val="50000"/>
                  </a:schemeClr>
                </a:solidFill>
                <a:effectLst/>
                <a:ea typeface="Microsoft YaHei UI" panose="020B0503020204020204" pitchFamily="34" charset="-122"/>
              </a:rPr>
              <a:t> </a:t>
            </a:r>
            <a:r>
              <a:rPr lang="es-MX" sz="2200" b="1" i="0" dirty="0" err="1">
                <a:solidFill>
                  <a:schemeClr val="accent1">
                    <a:lumMod val="50000"/>
                  </a:schemeClr>
                </a:solidFill>
                <a:effectLst/>
                <a:ea typeface="Microsoft YaHei UI" panose="020B0503020204020204" pitchFamily="34" charset="-122"/>
              </a:rPr>
              <a:t>journey</a:t>
            </a:r>
            <a:r>
              <a:rPr lang="es-MX" sz="220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Microsoft YaHei UI" panose="020B0503020204020204" pitchFamily="34" charset="-122"/>
              </a:rPr>
              <a:t> es la metodología con la que puedes analizar los procesos de un proveedor de salud, así como su cadena de valor, pero desde la perspectiva del paciente.</a:t>
            </a:r>
            <a:endParaRPr lang="es-CO" sz="2200" dirty="0">
              <a:solidFill>
                <a:schemeClr val="tx1">
                  <a:lumMod val="65000"/>
                  <a:lumOff val="35000"/>
                </a:schemeClr>
              </a:solidFill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874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4169397629"/>
              </p:ext>
            </p:extLst>
          </p:nvPr>
        </p:nvGraphicFramePr>
        <p:xfrm>
          <a:off x="480838" y="1007624"/>
          <a:ext cx="11374302" cy="4221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adroTexto 6"/>
          <p:cNvSpPr txBox="1"/>
          <p:nvPr/>
        </p:nvSpPr>
        <p:spPr>
          <a:xfrm>
            <a:off x="552828" y="1328505"/>
            <a:ext cx="647903" cy="707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999" b="1" dirty="0">
                <a:solidFill>
                  <a:schemeClr val="bg1"/>
                </a:solidFill>
              </a:rPr>
              <a:t>1</a:t>
            </a:r>
            <a:endParaRPr lang="es-CO" sz="3999" b="1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270251" y="1328505"/>
            <a:ext cx="647903" cy="707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999" b="1" dirty="0">
                <a:solidFill>
                  <a:schemeClr val="bg1"/>
                </a:solidFill>
              </a:rPr>
              <a:t>3</a:t>
            </a:r>
            <a:endParaRPr lang="es-CO" sz="3999" b="1" dirty="0">
              <a:solidFill>
                <a:schemeClr val="bg1"/>
              </a:solidFill>
            </a:endParaRPr>
          </a:p>
        </p:txBody>
      </p:sp>
      <p:sp>
        <p:nvSpPr>
          <p:cNvPr id="8" name="CuadroTexto 6"/>
          <p:cNvSpPr txBox="1"/>
          <p:nvPr/>
        </p:nvSpPr>
        <p:spPr>
          <a:xfrm>
            <a:off x="8231984" y="2731551"/>
            <a:ext cx="647903" cy="707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999" b="1" dirty="0">
                <a:solidFill>
                  <a:schemeClr val="bg1"/>
                </a:solidFill>
              </a:rPr>
              <a:t>6</a:t>
            </a:r>
            <a:endParaRPr lang="es-CO" sz="3999" b="1" dirty="0">
              <a:solidFill>
                <a:schemeClr val="bg1"/>
              </a:solidFill>
            </a:endParaRPr>
          </a:p>
        </p:txBody>
      </p:sp>
      <p:sp>
        <p:nvSpPr>
          <p:cNvPr id="9" name="CuadroTexto 6"/>
          <p:cNvSpPr txBox="1"/>
          <p:nvPr/>
        </p:nvSpPr>
        <p:spPr>
          <a:xfrm>
            <a:off x="4436899" y="2746560"/>
            <a:ext cx="647903" cy="707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999" b="1" dirty="0">
                <a:solidFill>
                  <a:schemeClr val="bg1"/>
                </a:solidFill>
              </a:rPr>
              <a:t>5</a:t>
            </a:r>
            <a:endParaRPr lang="es-CO" sz="3999" b="1" dirty="0">
              <a:solidFill>
                <a:schemeClr val="bg1"/>
              </a:solidFill>
            </a:endParaRPr>
          </a:p>
        </p:txBody>
      </p:sp>
      <p:sp>
        <p:nvSpPr>
          <p:cNvPr id="10" name="CuadroTexto 6"/>
          <p:cNvSpPr txBox="1"/>
          <p:nvPr/>
        </p:nvSpPr>
        <p:spPr>
          <a:xfrm>
            <a:off x="552828" y="2731551"/>
            <a:ext cx="647903" cy="707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999" b="1" dirty="0">
                <a:solidFill>
                  <a:schemeClr val="bg1"/>
                </a:solidFill>
              </a:rPr>
              <a:t>4</a:t>
            </a:r>
            <a:endParaRPr lang="es-CO" sz="3999" b="1" dirty="0">
              <a:solidFill>
                <a:schemeClr val="bg1"/>
              </a:solidFill>
            </a:endParaRPr>
          </a:p>
        </p:txBody>
      </p:sp>
      <p:sp>
        <p:nvSpPr>
          <p:cNvPr id="11" name="CuadroTexto 6"/>
          <p:cNvSpPr txBox="1"/>
          <p:nvPr/>
        </p:nvSpPr>
        <p:spPr>
          <a:xfrm>
            <a:off x="4436899" y="1328505"/>
            <a:ext cx="647903" cy="707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999" b="1" dirty="0">
                <a:solidFill>
                  <a:schemeClr val="bg1"/>
                </a:solidFill>
              </a:rPr>
              <a:t>2</a:t>
            </a:r>
            <a:endParaRPr lang="es-CO" sz="3999" b="1" dirty="0">
              <a:solidFill>
                <a:schemeClr val="bg1"/>
              </a:solidFill>
            </a:endParaRPr>
          </a:p>
        </p:txBody>
      </p:sp>
      <p:sp>
        <p:nvSpPr>
          <p:cNvPr id="12" name="CuadroTexto 6"/>
          <p:cNvSpPr txBox="1"/>
          <p:nvPr/>
        </p:nvSpPr>
        <p:spPr>
          <a:xfrm>
            <a:off x="533916" y="4094910"/>
            <a:ext cx="647903" cy="707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999" b="1" dirty="0">
                <a:solidFill>
                  <a:schemeClr val="bg1"/>
                </a:solidFill>
              </a:rPr>
              <a:t>7</a:t>
            </a:r>
            <a:endParaRPr lang="es-CO" sz="3999" b="1" dirty="0">
              <a:solidFill>
                <a:schemeClr val="bg1"/>
              </a:solidFill>
            </a:endParaRPr>
          </a:p>
        </p:txBody>
      </p:sp>
      <p:sp>
        <p:nvSpPr>
          <p:cNvPr id="13" name="CuadroTexto 6"/>
          <p:cNvSpPr txBox="1"/>
          <p:nvPr/>
        </p:nvSpPr>
        <p:spPr>
          <a:xfrm>
            <a:off x="4436899" y="4094910"/>
            <a:ext cx="647903" cy="707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999" b="1" dirty="0">
                <a:solidFill>
                  <a:schemeClr val="bg1"/>
                </a:solidFill>
              </a:rPr>
              <a:t>8</a:t>
            </a:r>
            <a:endParaRPr lang="es-CO" sz="3999" b="1" dirty="0">
              <a:solidFill>
                <a:schemeClr val="bg1"/>
              </a:solidFill>
            </a:endParaRPr>
          </a:p>
        </p:txBody>
      </p:sp>
      <p:graphicFrame>
        <p:nvGraphicFramePr>
          <p:cNvPr id="16" name="6 Tabla"/>
          <p:cNvGraphicFramePr>
            <a:graphicFrameLocks noGrp="1"/>
          </p:cNvGraphicFramePr>
          <p:nvPr/>
        </p:nvGraphicFramePr>
        <p:xfrm>
          <a:off x="8062722" y="5745155"/>
          <a:ext cx="1634331" cy="791881"/>
        </p:xfrm>
        <a:graphic>
          <a:graphicData uri="http://schemas.openxmlformats.org/drawingml/2006/table">
            <a:tbl>
              <a:tblPr firstRow="1">
                <a:tableStyleId>{10A1B5D5-9B99-4C35-A422-299274C87663}</a:tableStyleId>
              </a:tblPr>
              <a:tblGrid>
                <a:gridCol w="16343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68218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1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Sede</a:t>
                      </a:r>
                    </a:p>
                  </a:txBody>
                  <a:tcPr marL="9527" marR="9527" marT="9523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544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HUM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3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821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HUBU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7" marR="9527" marT="9523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CuadroTexto 6"/>
          <p:cNvSpPr txBox="1"/>
          <p:nvPr/>
        </p:nvSpPr>
        <p:spPr>
          <a:xfrm>
            <a:off x="8255393" y="4112979"/>
            <a:ext cx="647903" cy="707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999" b="1" dirty="0">
                <a:solidFill>
                  <a:schemeClr val="bg1"/>
                </a:solidFill>
              </a:rPr>
              <a:t>9</a:t>
            </a:r>
            <a:endParaRPr lang="es-CO" sz="3999" b="1" dirty="0">
              <a:solidFill>
                <a:schemeClr val="bg1"/>
              </a:solidFill>
            </a:endParaRPr>
          </a:p>
        </p:txBody>
      </p:sp>
      <p:grpSp>
        <p:nvGrpSpPr>
          <p:cNvPr id="28" name="Group 132">
            <a:extLst>
              <a:ext uri="{FF2B5EF4-FFF2-40B4-BE49-F238E27FC236}">
                <a16:creationId xmlns="" xmlns:a16="http://schemas.microsoft.com/office/drawing/2014/main" id="{7A87177B-5F47-5183-F730-18739BAD9019}"/>
              </a:ext>
            </a:extLst>
          </p:cNvPr>
          <p:cNvGrpSpPr/>
          <p:nvPr/>
        </p:nvGrpSpPr>
        <p:grpSpPr>
          <a:xfrm>
            <a:off x="264871" y="117495"/>
            <a:ext cx="5459319" cy="1007850"/>
            <a:chOff x="1143001" y="4933950"/>
            <a:chExt cx="4349750" cy="1023938"/>
          </a:xfrm>
        </p:grpSpPr>
        <p:sp>
          <p:nvSpPr>
            <p:cNvPr id="29" name="Oval 50">
              <a:extLst>
                <a:ext uri="{FF2B5EF4-FFF2-40B4-BE49-F238E27FC236}">
                  <a16:creationId xmlns="" xmlns:a16="http://schemas.microsoft.com/office/drawing/2014/main" id="{4F4AF2F1-0C56-E94D-76A9-3343159F8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2536" y="5676900"/>
              <a:ext cx="2638425" cy="17938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IN" sz="1799" dirty="0"/>
            </a:p>
          </p:txBody>
        </p:sp>
        <p:sp>
          <p:nvSpPr>
            <p:cNvPr id="30" name="Rectangle 51">
              <a:extLst>
                <a:ext uri="{FF2B5EF4-FFF2-40B4-BE49-F238E27FC236}">
                  <a16:creationId xmlns="" xmlns:a16="http://schemas.microsoft.com/office/drawing/2014/main" id="{6638527E-CFDE-A1C4-763C-0963FCC6A1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001" y="4933950"/>
              <a:ext cx="741363" cy="827088"/>
            </a:xfrm>
            <a:prstGeom prst="rect">
              <a:avLst/>
            </a:prstGeom>
            <a:solidFill>
              <a:srgbClr val="FADBA8"/>
            </a:solidFill>
            <a:ln w="12700" cap="flat">
              <a:solidFill>
                <a:srgbClr val="D7DEE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IN" sz="1799" dirty="0"/>
            </a:p>
          </p:txBody>
        </p:sp>
        <p:sp>
          <p:nvSpPr>
            <p:cNvPr id="31" name="Freeform 52">
              <a:extLst>
                <a:ext uri="{FF2B5EF4-FFF2-40B4-BE49-F238E27FC236}">
                  <a16:creationId xmlns="" xmlns:a16="http://schemas.microsoft.com/office/drawing/2014/main" id="{0B767932-A56B-D5FE-F6F9-11642BD68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8113" y="4933950"/>
              <a:ext cx="2814638" cy="827088"/>
            </a:xfrm>
            <a:custGeom>
              <a:avLst/>
              <a:gdLst>
                <a:gd name="T0" fmla="*/ 0 w 1773"/>
                <a:gd name="T1" fmla="*/ 0 h 521"/>
                <a:gd name="T2" fmla="*/ 0 w 1773"/>
                <a:gd name="T3" fmla="*/ 521 h 521"/>
                <a:gd name="T4" fmla="*/ 1558 w 1773"/>
                <a:gd name="T5" fmla="*/ 521 h 521"/>
                <a:gd name="T6" fmla="*/ 1773 w 1773"/>
                <a:gd name="T7" fmla="*/ 261 h 521"/>
                <a:gd name="T8" fmla="*/ 1558 w 1773"/>
                <a:gd name="T9" fmla="*/ 0 h 521"/>
                <a:gd name="T10" fmla="*/ 0 w 1773"/>
                <a:gd name="T1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3" h="521">
                  <a:moveTo>
                    <a:pt x="0" y="0"/>
                  </a:moveTo>
                  <a:lnTo>
                    <a:pt x="0" y="521"/>
                  </a:lnTo>
                  <a:lnTo>
                    <a:pt x="1558" y="521"/>
                  </a:lnTo>
                  <a:lnTo>
                    <a:pt x="1773" y="261"/>
                  </a:lnTo>
                  <a:lnTo>
                    <a:pt x="155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DBA8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IN" sz="1799" dirty="0"/>
            </a:p>
          </p:txBody>
        </p:sp>
        <p:sp>
          <p:nvSpPr>
            <p:cNvPr id="32" name="Freeform 54">
              <a:extLst>
                <a:ext uri="{FF2B5EF4-FFF2-40B4-BE49-F238E27FC236}">
                  <a16:creationId xmlns="" xmlns:a16="http://schemas.microsoft.com/office/drawing/2014/main" id="{D7627484-504F-06C4-CA33-5FA1C3FBEA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0176" y="4933950"/>
              <a:ext cx="187325" cy="1023938"/>
            </a:xfrm>
            <a:custGeom>
              <a:avLst/>
              <a:gdLst>
                <a:gd name="T0" fmla="*/ 118 w 118"/>
                <a:gd name="T1" fmla="*/ 645 h 645"/>
                <a:gd name="T2" fmla="*/ 118 w 118"/>
                <a:gd name="T3" fmla="*/ 124 h 645"/>
                <a:gd name="T4" fmla="*/ 0 w 118"/>
                <a:gd name="T5" fmla="*/ 0 h 645"/>
                <a:gd name="T6" fmla="*/ 0 w 118"/>
                <a:gd name="T7" fmla="*/ 521 h 645"/>
                <a:gd name="T8" fmla="*/ 118 w 118"/>
                <a:gd name="T9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645">
                  <a:moveTo>
                    <a:pt x="118" y="645"/>
                  </a:moveTo>
                  <a:lnTo>
                    <a:pt x="118" y="124"/>
                  </a:lnTo>
                  <a:lnTo>
                    <a:pt x="0" y="0"/>
                  </a:lnTo>
                  <a:lnTo>
                    <a:pt x="0" y="521"/>
                  </a:lnTo>
                  <a:lnTo>
                    <a:pt x="118" y="645"/>
                  </a:lnTo>
                  <a:close/>
                </a:path>
              </a:pathLst>
            </a:custGeom>
            <a:solidFill>
              <a:srgbClr val="F7C779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IN" sz="1799" dirty="0"/>
            </a:p>
          </p:txBody>
        </p:sp>
        <p:sp>
          <p:nvSpPr>
            <p:cNvPr id="33" name="Rectangle 55">
              <a:extLst>
                <a:ext uri="{FF2B5EF4-FFF2-40B4-BE49-F238E27FC236}">
                  <a16:creationId xmlns="" xmlns:a16="http://schemas.microsoft.com/office/drawing/2014/main" id="{EFF24932-A17C-F007-97A8-C8D24D615A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1688" y="5130800"/>
              <a:ext cx="785813" cy="827088"/>
            </a:xfrm>
            <a:prstGeom prst="rect">
              <a:avLst/>
            </a:prstGeom>
            <a:solidFill>
              <a:srgbClr val="F19B14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IN" sz="1799" dirty="0"/>
            </a:p>
          </p:txBody>
        </p:sp>
        <p:sp>
          <p:nvSpPr>
            <p:cNvPr id="34" name="Freeform 56">
              <a:extLst>
                <a:ext uri="{FF2B5EF4-FFF2-40B4-BE49-F238E27FC236}">
                  <a16:creationId xmlns="" xmlns:a16="http://schemas.microsoft.com/office/drawing/2014/main" id="{545DCBB8-5FA6-6609-FED3-233EAA52C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363" y="4933950"/>
              <a:ext cx="187325" cy="1022350"/>
            </a:xfrm>
            <a:custGeom>
              <a:avLst/>
              <a:gdLst>
                <a:gd name="T0" fmla="*/ 118 w 118"/>
                <a:gd name="T1" fmla="*/ 644 h 644"/>
                <a:gd name="T2" fmla="*/ 118 w 118"/>
                <a:gd name="T3" fmla="*/ 123 h 644"/>
                <a:gd name="T4" fmla="*/ 0 w 118"/>
                <a:gd name="T5" fmla="*/ 0 h 644"/>
                <a:gd name="T6" fmla="*/ 0 w 118"/>
                <a:gd name="T7" fmla="*/ 520 h 644"/>
                <a:gd name="T8" fmla="*/ 118 w 118"/>
                <a:gd name="T9" fmla="*/ 644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644">
                  <a:moveTo>
                    <a:pt x="118" y="644"/>
                  </a:moveTo>
                  <a:lnTo>
                    <a:pt x="118" y="123"/>
                  </a:lnTo>
                  <a:lnTo>
                    <a:pt x="0" y="0"/>
                  </a:lnTo>
                  <a:lnTo>
                    <a:pt x="0" y="520"/>
                  </a:lnTo>
                  <a:lnTo>
                    <a:pt x="118" y="644"/>
                  </a:lnTo>
                  <a:close/>
                </a:path>
              </a:pathLst>
            </a:custGeom>
            <a:solidFill>
              <a:srgbClr val="D1860D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IN" sz="1799" dirty="0"/>
            </a:p>
          </p:txBody>
        </p:sp>
        <p:sp>
          <p:nvSpPr>
            <p:cNvPr id="35" name="TextBox 130">
              <a:extLst>
                <a:ext uri="{FF2B5EF4-FFF2-40B4-BE49-F238E27FC236}">
                  <a16:creationId xmlns="" xmlns:a16="http://schemas.microsoft.com/office/drawing/2014/main" id="{3C56361D-CB1A-F7A9-CB79-5B4ADE81E478}"/>
                </a:ext>
              </a:extLst>
            </p:cNvPr>
            <p:cNvSpPr txBox="1"/>
            <p:nvPr/>
          </p:nvSpPr>
          <p:spPr>
            <a:xfrm>
              <a:off x="2016919" y="5309952"/>
              <a:ext cx="895350" cy="46878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>
                <a:defRPr sz="2800">
                  <a:solidFill>
                    <a:srgbClr val="B22418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defRPr>
              </a:lvl1pPr>
            </a:lstStyle>
            <a:p>
              <a:pPr algn="ctr"/>
              <a:r>
                <a:rPr lang="en-US" sz="2399" b="1" dirty="0">
                  <a:solidFill>
                    <a:schemeClr val="bg1"/>
                  </a:solidFill>
                </a:rPr>
                <a:t>2024</a:t>
              </a:r>
              <a:endParaRPr lang="en-IN" sz="2399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6" name="TextBox 136">
            <a:extLst>
              <a:ext uri="{FF2B5EF4-FFF2-40B4-BE49-F238E27FC236}">
                <a16:creationId xmlns="" xmlns:a16="http://schemas.microsoft.com/office/drawing/2014/main" id="{5A26B79C-AAE3-09C6-2279-0A2CBCE16E9F}"/>
              </a:ext>
            </a:extLst>
          </p:cNvPr>
          <p:cNvSpPr txBox="1"/>
          <p:nvPr/>
        </p:nvSpPr>
        <p:spPr>
          <a:xfrm>
            <a:off x="2898980" y="138696"/>
            <a:ext cx="3269009" cy="70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199" b="1" dirty="0">
                <a:solidFill>
                  <a:srgbClr val="D1860D"/>
                </a:solidFill>
              </a:rPr>
              <a:t>RUTAS</a:t>
            </a:r>
          </a:p>
        </p:txBody>
      </p:sp>
      <p:sp>
        <p:nvSpPr>
          <p:cNvPr id="2" name="AutoShape 2" descr="Rutas de Navegación Significado - Digital Cubik"/>
          <p:cNvSpPr>
            <a:spLocks noChangeAspect="1" noChangeArrowheads="1"/>
          </p:cNvSpPr>
          <p:nvPr/>
        </p:nvSpPr>
        <p:spPr bwMode="auto">
          <a:xfrm>
            <a:off x="155535" y="-143532"/>
            <a:ext cx="304721" cy="30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s-CO" sz="1799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35208" y="260365"/>
            <a:ext cx="832675" cy="596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4" name="Tabla 3">
            <a:extLst>
              <a:ext uri="{FF2B5EF4-FFF2-40B4-BE49-F238E27FC236}">
                <a16:creationId xmlns="" xmlns:a16="http://schemas.microsoft.com/office/drawing/2014/main" id="{48397712-3AFD-46B8-53B2-B8F76BD516EC}"/>
              </a:ext>
            </a:extLst>
          </p:cNvPr>
          <p:cNvGraphicFramePr>
            <a:graphicFrameLocks noGrp="1"/>
          </p:cNvGraphicFramePr>
          <p:nvPr/>
        </p:nvGraphicFramePr>
        <p:xfrm>
          <a:off x="3216430" y="5228732"/>
          <a:ext cx="2755183" cy="1762939"/>
        </p:xfrm>
        <a:graphic>
          <a:graphicData uri="http://schemas.openxmlformats.org/drawingml/2006/table">
            <a:tbl>
              <a:tblPr firstRow="1">
                <a:tableStyleId>{10A1B5D5-9B99-4C35-A422-299274C87663}</a:tableStyleId>
              </a:tblPr>
              <a:tblGrid>
                <a:gridCol w="2755183">
                  <a:extLst>
                    <a:ext uri="{9D8B030D-6E8A-4147-A177-3AD203B41FA5}">
                      <a16:colId xmlns="" xmlns:a16="http://schemas.microsoft.com/office/drawing/2014/main" val="16341529"/>
                    </a:ext>
                  </a:extLst>
                </a:gridCol>
              </a:tblGrid>
              <a:tr h="277341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u="none" strike="noStrike" dirty="0">
                          <a:effectLst/>
                        </a:rPr>
                        <a:t>Tipo de usuario </a:t>
                      </a:r>
                      <a:endParaRPr lang="es-CO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8" marR="7618" marT="7618" marB="0" anchor="b"/>
                </a:tc>
                <a:extLst>
                  <a:ext uri="{0D108BD9-81ED-4DB2-BD59-A6C34878D82A}">
                    <a16:rowId xmlns="" xmlns:a16="http://schemas.microsoft.com/office/drawing/2014/main" val="3303577395"/>
                  </a:ext>
                </a:extLst>
              </a:tr>
              <a:tr h="190450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u="none" strike="noStrike" dirty="0">
                          <a:effectLst/>
                        </a:rPr>
                        <a:t>EPS 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8" marR="7618" marT="7618" marB="0" anchor="b"/>
                </a:tc>
                <a:extLst>
                  <a:ext uri="{0D108BD9-81ED-4DB2-BD59-A6C34878D82A}">
                    <a16:rowId xmlns="" xmlns:a16="http://schemas.microsoft.com/office/drawing/2014/main" val="3976122766"/>
                  </a:ext>
                </a:extLst>
              </a:tr>
              <a:tr h="190450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u="none" strike="noStrike">
                          <a:effectLst/>
                        </a:rPr>
                        <a:t>ARL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8" marR="7618" marT="7618" marB="0" anchor="b"/>
                </a:tc>
                <a:extLst>
                  <a:ext uri="{0D108BD9-81ED-4DB2-BD59-A6C34878D82A}">
                    <a16:rowId xmlns="" xmlns:a16="http://schemas.microsoft.com/office/drawing/2014/main" val="4078536270"/>
                  </a:ext>
                </a:extLst>
              </a:tr>
              <a:tr h="190450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u="none" strike="noStrike">
                          <a:effectLst/>
                        </a:rPr>
                        <a:t>Particular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8" marR="7618" marT="7618" marB="0" anchor="b"/>
                </a:tc>
                <a:extLst>
                  <a:ext uri="{0D108BD9-81ED-4DB2-BD59-A6C34878D82A}">
                    <a16:rowId xmlns="" xmlns:a16="http://schemas.microsoft.com/office/drawing/2014/main" val="3876753078"/>
                  </a:ext>
                </a:extLst>
              </a:tr>
              <a:tr h="190450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u="none" strike="noStrike">
                          <a:effectLst/>
                        </a:rPr>
                        <a:t>Medicina Prepagada 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8" marR="7618" marT="7618" marB="0" anchor="b"/>
                </a:tc>
                <a:extLst>
                  <a:ext uri="{0D108BD9-81ED-4DB2-BD59-A6C34878D82A}">
                    <a16:rowId xmlns="" xmlns:a16="http://schemas.microsoft.com/office/drawing/2014/main" val="629703016"/>
                  </a:ext>
                </a:extLst>
              </a:tr>
              <a:tr h="190450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u="none" strike="noStrike">
                          <a:effectLst/>
                        </a:rPr>
                        <a:t>Aseguradoras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8" marR="7618" marT="7618" marB="0" anchor="b"/>
                </a:tc>
                <a:extLst>
                  <a:ext uri="{0D108BD9-81ED-4DB2-BD59-A6C34878D82A}">
                    <a16:rowId xmlns="" xmlns:a16="http://schemas.microsoft.com/office/drawing/2014/main" val="2108719839"/>
                  </a:ext>
                </a:extLst>
              </a:tr>
              <a:tr h="190450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u="none" strike="noStrike">
                          <a:effectLst/>
                        </a:rPr>
                        <a:t>Diplomáticas (embajadas)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8" marR="7618" marT="7618" marB="0" anchor="b"/>
                </a:tc>
                <a:extLst>
                  <a:ext uri="{0D108BD9-81ED-4DB2-BD59-A6C34878D82A}">
                    <a16:rowId xmlns="" xmlns:a16="http://schemas.microsoft.com/office/drawing/2014/main" val="2709005507"/>
                  </a:ext>
                </a:extLst>
              </a:tr>
              <a:tr h="342811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u="none" strike="noStrike" dirty="0">
                          <a:effectLst/>
                        </a:rPr>
                        <a:t>Sector empresarial (Minero, energético Fluvial)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18" marR="7618" marT="7618" marB="0" anchor="b"/>
                </a:tc>
                <a:extLst>
                  <a:ext uri="{0D108BD9-81ED-4DB2-BD59-A6C34878D82A}">
                    <a16:rowId xmlns="" xmlns:a16="http://schemas.microsoft.com/office/drawing/2014/main" val="3841765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294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270997" y="0"/>
            <a:ext cx="1715370" cy="1551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166" y="6188870"/>
            <a:ext cx="2778197" cy="792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41" y="6280487"/>
            <a:ext cx="2078658" cy="681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ounded Rectangle"/>
          <p:cNvSpPr/>
          <p:nvPr/>
        </p:nvSpPr>
        <p:spPr>
          <a:xfrm>
            <a:off x="77607" y="46487"/>
            <a:ext cx="905501" cy="367604"/>
          </a:xfrm>
          <a:prstGeom prst="roundRect">
            <a:avLst>
              <a:gd name="adj" fmla="val 15296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numCol="1" anchor="ctr">
            <a:noAutofit/>
          </a:bodyPr>
          <a:lstStyle/>
          <a:p>
            <a:pPr algn="ctr" defTabSz="457200">
              <a:defRPr/>
            </a:pPr>
            <a:r>
              <a:rPr lang="es-MX" sz="1000" b="1" dirty="0">
                <a:solidFill>
                  <a:schemeClr val="tx1"/>
                </a:solidFill>
              </a:rPr>
              <a:t>Acciones del usuario</a:t>
            </a:r>
            <a:endParaRPr lang="es-CO" sz="1000" b="1" dirty="0">
              <a:solidFill>
                <a:schemeClr val="tx1"/>
              </a:solidFill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2137553" y="426252"/>
            <a:ext cx="1054768" cy="2975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19050" rtlCol="0" anchor="ctr">
            <a:spAutoFit/>
          </a:bodyPr>
          <a:lstStyle/>
          <a:p>
            <a:pPr algn="ctr" defTabSz="412750" hangingPunct="0"/>
            <a:r>
              <a:rPr lang="es-CO" sz="800" b="1" dirty="0">
                <a:solidFill>
                  <a:srgbClr val="1A1A1A"/>
                </a:solidFill>
                <a:latin typeface="Calibri" pitchFamily="34" charset="0"/>
                <a:cs typeface="Calibri" pitchFamily="34" charset="0"/>
                <a:sym typeface="DM Sans Medium"/>
              </a:rPr>
              <a:t>Solicitud  de cita especialista</a:t>
            </a:r>
          </a:p>
        </p:txBody>
      </p:sp>
      <p:sp>
        <p:nvSpPr>
          <p:cNvPr id="36" name="35 CuadroTexto"/>
          <p:cNvSpPr txBox="1"/>
          <p:nvPr/>
        </p:nvSpPr>
        <p:spPr>
          <a:xfrm>
            <a:off x="3733191" y="260262"/>
            <a:ext cx="1113770" cy="1744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19050" rtlCol="0" anchor="ctr">
            <a:spAutoFit/>
          </a:bodyPr>
          <a:lstStyle/>
          <a:p>
            <a:pPr algn="ctr" defTabSz="412750" hangingPunct="0"/>
            <a:r>
              <a:rPr lang="es-CO" sz="800" b="1" dirty="0">
                <a:solidFill>
                  <a:srgbClr val="1A1A1A"/>
                </a:solidFill>
                <a:latin typeface="Calibri" pitchFamily="34" charset="0"/>
                <a:cs typeface="Calibri" pitchFamily="34" charset="0"/>
                <a:sym typeface="DM Sans Medium"/>
              </a:rPr>
              <a:t>Cumplimiento de cita</a:t>
            </a:r>
          </a:p>
        </p:txBody>
      </p:sp>
      <p:sp>
        <p:nvSpPr>
          <p:cNvPr id="37" name="36 CuadroTexto"/>
          <p:cNvSpPr txBox="1"/>
          <p:nvPr/>
        </p:nvSpPr>
        <p:spPr>
          <a:xfrm>
            <a:off x="5207878" y="434668"/>
            <a:ext cx="995850" cy="2975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19050" rtlCol="0" anchor="ctr">
            <a:spAutoFit/>
          </a:bodyPr>
          <a:lstStyle/>
          <a:p>
            <a:pPr algn="ctr" defTabSz="412750" hangingPunct="0"/>
            <a:r>
              <a:rPr lang="es-CO" sz="800" b="1" dirty="0">
                <a:latin typeface="Calibri" pitchFamily="34" charset="0"/>
                <a:cs typeface="Calibri" pitchFamily="34" charset="0"/>
              </a:rPr>
              <a:t>Solicitud</a:t>
            </a:r>
            <a:r>
              <a:rPr lang="es-CO" sz="800" b="1" dirty="0">
                <a:solidFill>
                  <a:srgbClr val="1A1A1A"/>
                </a:solidFill>
                <a:latin typeface="Calibri" pitchFamily="34" charset="0"/>
                <a:cs typeface="Calibri" pitchFamily="34" charset="0"/>
                <a:sym typeface="DM Sans Medium"/>
              </a:rPr>
              <a:t> cita Anestesia HUBU</a:t>
            </a:r>
          </a:p>
        </p:txBody>
      </p:sp>
      <p:sp>
        <p:nvSpPr>
          <p:cNvPr id="38" name="37 CuadroTexto"/>
          <p:cNvSpPr txBox="1"/>
          <p:nvPr/>
        </p:nvSpPr>
        <p:spPr>
          <a:xfrm>
            <a:off x="6411144" y="195128"/>
            <a:ext cx="982785" cy="2975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19050" rtlCol="0" anchor="ctr">
            <a:spAutoFit/>
          </a:bodyPr>
          <a:lstStyle/>
          <a:p>
            <a:pPr algn="ctr" defTabSz="412750" hangingPunct="0"/>
            <a:r>
              <a:rPr lang="es-CO" sz="800" b="1" dirty="0">
                <a:solidFill>
                  <a:srgbClr val="1A1A1A"/>
                </a:solidFill>
                <a:latin typeface="Calibri" pitchFamily="34" charset="0"/>
                <a:cs typeface="Calibri" pitchFamily="34" charset="0"/>
                <a:sym typeface="DM Sans Medium"/>
              </a:rPr>
              <a:t>Cumplimiento de cita de Anestesia HUBU</a:t>
            </a:r>
          </a:p>
        </p:txBody>
      </p:sp>
      <p:sp>
        <p:nvSpPr>
          <p:cNvPr id="39" name="38 CuadroTexto"/>
          <p:cNvSpPr txBox="1"/>
          <p:nvPr/>
        </p:nvSpPr>
        <p:spPr>
          <a:xfrm>
            <a:off x="7604126" y="443172"/>
            <a:ext cx="865188" cy="2975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19050" rtlCol="0" anchor="ctr">
            <a:spAutoFit/>
          </a:bodyPr>
          <a:lstStyle/>
          <a:p>
            <a:pPr algn="ctr" defTabSz="412750" hangingPunct="0"/>
            <a:r>
              <a:rPr lang="es-CO" sz="800" b="1" dirty="0">
                <a:latin typeface="Calibri" pitchFamily="34" charset="0"/>
                <a:cs typeface="Calibri" pitchFamily="34" charset="0"/>
              </a:rPr>
              <a:t>Centro de Gestión HUBU</a:t>
            </a:r>
          </a:p>
        </p:txBody>
      </p:sp>
      <p:graphicFrame>
        <p:nvGraphicFramePr>
          <p:cNvPr id="53" name="52 Tabla"/>
          <p:cNvGraphicFramePr>
            <a:graphicFrameLocks noGrp="1"/>
          </p:cNvGraphicFramePr>
          <p:nvPr/>
        </p:nvGraphicFramePr>
        <p:xfrm>
          <a:off x="65046" y="790618"/>
          <a:ext cx="12025031" cy="6074352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8687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83310">
                  <a:extLst>
                    <a:ext uri="{9D8B030D-6E8A-4147-A177-3AD203B41FA5}">
                      <a16:colId xmlns="" xmlns:a16="http://schemas.microsoft.com/office/drawing/2014/main" val="445117974"/>
                    </a:ext>
                  </a:extLst>
                </a:gridCol>
                <a:gridCol w="13152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950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9986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3002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9466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5113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72687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873258">
                <a:tc>
                  <a:txBody>
                    <a:bodyPr/>
                    <a:lstStyle/>
                    <a:p>
                      <a:pPr algn="ctr"/>
                      <a:r>
                        <a:rPr lang="es-CO" sz="700" b="1" dirty="0">
                          <a:latin typeface="Arial" pitchFamily="34" charset="0"/>
                          <a:cs typeface="Arial" pitchFamily="34" charset="0"/>
                        </a:rPr>
                        <a:t>Puntos</a:t>
                      </a:r>
                      <a:r>
                        <a:rPr lang="es-CO" sz="700" b="1" baseline="0" dirty="0">
                          <a:latin typeface="Arial" pitchFamily="34" charset="0"/>
                          <a:cs typeface="Arial" pitchFamily="34" charset="0"/>
                        </a:rPr>
                        <a:t> de contacto</a:t>
                      </a:r>
                      <a:endParaRPr lang="es-CO" sz="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7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CO" sz="700" b="1" dirty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es-CO" sz="700" dirty="0">
                          <a:latin typeface="Arial" pitchFamily="34" charset="0"/>
                          <a:cs typeface="Arial" pitchFamily="34" charset="0"/>
                        </a:rPr>
                        <a:t>.CIS </a:t>
                      </a:r>
                    </a:p>
                    <a:p>
                      <a:pPr algn="just"/>
                      <a:r>
                        <a:rPr lang="es-CO" sz="700" b="1" dirty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s-CO" sz="700" dirty="0">
                          <a:latin typeface="Arial" pitchFamily="34" charset="0"/>
                          <a:cs typeface="Arial" pitchFamily="34" charset="0"/>
                        </a:rPr>
                        <a:t>.Contact</a:t>
                      </a:r>
                      <a:r>
                        <a:rPr lang="es-CO" sz="700" baseline="0" dirty="0">
                          <a:latin typeface="Arial" pitchFamily="34" charset="0"/>
                          <a:cs typeface="Arial" pitchFamily="34" charset="0"/>
                        </a:rPr>
                        <a:t> Center</a:t>
                      </a:r>
                      <a:endParaRPr lang="es-CO" sz="7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1</a:t>
                      </a:r>
                      <a:r>
                        <a:rPr lang="es-ES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.Seguridad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2</a:t>
                      </a:r>
                      <a:r>
                        <a:rPr lang="es-ES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.CIS (</a:t>
                      </a:r>
                      <a:r>
                        <a:rPr lang="es-ES" sz="700" u="none" strike="noStrike" cap="none" spc="0" baseline="0" dirty="0" err="1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digiturno</a:t>
                      </a:r>
                      <a:r>
                        <a:rPr lang="es-ES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) 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3</a:t>
                      </a:r>
                      <a:r>
                        <a:rPr lang="es-ES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.CIS (Facturación)             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4</a:t>
                      </a:r>
                      <a:r>
                        <a:rPr lang="es-ES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.Stiker para acompañante  </a:t>
                      </a:r>
                    </a:p>
                    <a:p>
                      <a:pPr marL="0" marR="0" indent="0" algn="just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5</a:t>
                      </a:r>
                      <a:r>
                        <a:rPr lang="es-ES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.Presentación de Línea de frente CE  </a:t>
                      </a:r>
                      <a:endParaRPr lang="es-ES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6</a:t>
                      </a:r>
                      <a:r>
                        <a:rPr lang="es-ES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.Valoración de especialista  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7</a:t>
                      </a:r>
                      <a:r>
                        <a:rPr lang="es-ES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.Línea de frente CE entrega de ordenes </a:t>
                      </a:r>
                      <a:endParaRPr lang="es-ES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CO" sz="700" b="1" dirty="0">
                          <a:latin typeface="Arial" pitchFamily="34" charset="0"/>
                          <a:cs typeface="Arial" pitchFamily="34" charset="0"/>
                        </a:rPr>
                        <a:t>1.</a:t>
                      </a:r>
                      <a:r>
                        <a:rPr lang="es-CO" sz="700" dirty="0">
                          <a:latin typeface="Arial" pitchFamily="34" charset="0"/>
                          <a:cs typeface="Arial" pitchFamily="34" charset="0"/>
                        </a:rPr>
                        <a:t>CIS</a:t>
                      </a:r>
                    </a:p>
                    <a:p>
                      <a:pPr algn="just"/>
                      <a:r>
                        <a:rPr lang="es-CO" sz="700" b="1" dirty="0">
                          <a:latin typeface="Arial" pitchFamily="34" charset="0"/>
                          <a:cs typeface="Arial" pitchFamily="34" charset="0"/>
                        </a:rPr>
                        <a:t>2. </a:t>
                      </a:r>
                      <a:r>
                        <a:rPr lang="es-CO" sz="700" dirty="0" err="1">
                          <a:latin typeface="Arial" pitchFamily="34" charset="0"/>
                          <a:cs typeface="Arial" pitchFamily="34" charset="0"/>
                        </a:rPr>
                        <a:t>Contact</a:t>
                      </a:r>
                      <a:r>
                        <a:rPr lang="es-CO" sz="700" baseline="0" dirty="0">
                          <a:latin typeface="Arial" pitchFamily="34" charset="0"/>
                          <a:cs typeface="Arial" pitchFamily="34" charset="0"/>
                        </a:rPr>
                        <a:t> Center</a:t>
                      </a:r>
                      <a:endParaRPr lang="es-CO" sz="7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3</a:t>
                      </a:r>
                      <a:r>
                        <a:rPr lang="es-ES" sz="7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.Línea de frente centro de especialistas</a:t>
                      </a:r>
                      <a:endParaRPr lang="es-CO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1</a:t>
                      </a:r>
                      <a:r>
                        <a:rPr lang="es-ES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.Seguridad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2</a:t>
                      </a:r>
                      <a:r>
                        <a:rPr lang="es-ES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.Recepción de ATU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3</a:t>
                      </a:r>
                      <a:r>
                        <a:rPr lang="es-ES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.Línea de frente centro de especialistas  HUBU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4</a:t>
                      </a:r>
                      <a:r>
                        <a:rPr lang="es-ES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.Atención Especialista</a:t>
                      </a:r>
                      <a:endParaRPr lang="es-ES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CO" sz="700" b="1" dirty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es-CO" sz="700" dirty="0">
                          <a:latin typeface="Arial" pitchFamily="34" charset="0"/>
                          <a:cs typeface="Arial" pitchFamily="34" charset="0"/>
                        </a:rPr>
                        <a:t>.Se dirige a centro de gestión HUBU</a:t>
                      </a:r>
                      <a:endParaRPr lang="es-CO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s-CO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1</a:t>
                      </a:r>
                      <a:r>
                        <a:rPr lang="es-CO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.Contact center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s-CO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2</a:t>
                      </a:r>
                      <a:r>
                        <a:rPr lang="es-CO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.CIS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s-CO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3</a:t>
                      </a:r>
                      <a:r>
                        <a:rPr lang="es-CO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.Conmutador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s-CO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4</a:t>
                      </a:r>
                      <a:r>
                        <a:rPr lang="es-CO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.Programación de CX HUM presencial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s-ES" sz="700" b="1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5</a:t>
                      </a:r>
                      <a:r>
                        <a:rPr lang="es-ES" sz="7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.PQR</a:t>
                      </a:r>
                      <a:endParaRPr lang="es-CO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1</a:t>
                      </a:r>
                      <a:r>
                        <a:rPr lang="es-ES" sz="7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.Programación de cirugía </a:t>
                      </a: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30153"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CO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¿Qué Recibe?</a:t>
                      </a:r>
                      <a:endParaRPr lang="es-CO" sz="700" b="1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87313" algn="l"/>
                        </a:tabLst>
                      </a:pPr>
                      <a:r>
                        <a:rPr lang="es-ES" sz="700" b="1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1</a:t>
                      </a:r>
                      <a:r>
                        <a:rPr lang="es-ES" sz="7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.Información de canales para solicitar  cita </a:t>
                      </a:r>
                      <a:endParaRPr lang="es-CO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CO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1</a:t>
                      </a:r>
                      <a:r>
                        <a:rPr lang="es-CO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.Demora en la atención Telefónica y presencial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CO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2</a:t>
                      </a:r>
                      <a:r>
                        <a:rPr lang="es-CO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.No disponibilidad de agenda de especialidades </a:t>
                      </a:r>
                    </a:p>
                    <a:p>
                      <a:pPr marL="0" marR="0" indent="0" algn="just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7313" algn="l"/>
                        </a:tabLst>
                        <a:defRPr/>
                      </a:pPr>
                      <a:r>
                        <a:rPr lang="es-ES" sz="7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3..Cronograma de agendamiento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s-CO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1.</a:t>
                      </a:r>
                      <a:r>
                        <a:rPr lang="es-ES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Información incompleta </a:t>
                      </a:r>
                    </a:p>
                    <a:p>
                      <a:pPr marL="0" marR="0" indent="0" algn="just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ES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2</a:t>
                      </a:r>
                      <a:r>
                        <a:rPr lang="es-ES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.Filas </a:t>
                      </a:r>
                    </a:p>
                    <a:p>
                      <a:pPr marL="0" marR="0" indent="0" algn="just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3</a:t>
                      </a:r>
                      <a:r>
                        <a:rPr lang="es-ES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.Requerimiento de autorización 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4.</a:t>
                      </a:r>
                      <a:r>
                        <a:rPr lang="es-ES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Demora proceso de facturación y registro de visitantes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5</a:t>
                      </a:r>
                      <a:r>
                        <a:rPr lang="es-ES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.Dificultad para ubicar consultorio en sedes</a:t>
                      </a:r>
                    </a:p>
                    <a:p>
                      <a:pPr marL="0" marR="0" indent="0" algn="just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6</a:t>
                      </a:r>
                      <a:r>
                        <a:rPr lang="es-ES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.Demora para ingreso a consultorio</a:t>
                      </a:r>
                    </a:p>
                    <a:p>
                      <a:pPr marL="0" marR="0" indent="0" algn="just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7</a:t>
                      </a:r>
                      <a:r>
                        <a:rPr lang="es-ES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.Llamado médico por voz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8</a:t>
                      </a:r>
                      <a:r>
                        <a:rPr lang="es-ES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.Recibe órdenes  de pre quirúrgico en físico.</a:t>
                      </a: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CO" sz="700" b="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1. </a:t>
                      </a:r>
                      <a:r>
                        <a:rPr lang="es-CO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Demora en la atención Telefónica y presencial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2</a:t>
                      </a:r>
                      <a:r>
                        <a:rPr lang="es-ES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 Filas</a:t>
                      </a:r>
                      <a:endParaRPr lang="es-CO" sz="700" u="none" strike="noStrike" cap="none" spc="0" baseline="0" dirty="0">
                        <a:uFillTx/>
                        <a:latin typeface="Arial" pitchFamily="34" charset="0"/>
                        <a:cs typeface="Arial" pitchFamily="34" charset="0"/>
                        <a:sym typeface="DM Sans Regular"/>
                      </a:endParaRP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s-CO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s-CO" sz="700" u="none" strike="noStrike" cap="none" spc="0" baseline="0" dirty="0">
                        <a:uFillTx/>
                        <a:latin typeface="Arial" pitchFamily="34" charset="0"/>
                        <a:cs typeface="Arial" pitchFamily="34" charset="0"/>
                        <a:sym typeface="DM Sans Regular"/>
                      </a:endParaRP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CO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1</a:t>
                      </a:r>
                      <a:r>
                        <a:rPr lang="es-CO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.Firma consentimiento informado y recibe recomendaciones en físico</a:t>
                      </a:r>
                    </a:p>
                    <a:p>
                      <a:pPr marL="0" marR="0" indent="0" algn="just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700" b="1" dirty="0">
                          <a:latin typeface="Arial" pitchFamily="34" charset="0"/>
                          <a:cs typeface="Arial" pitchFamily="34" charset="0"/>
                        </a:rPr>
                        <a:t>2.</a:t>
                      </a:r>
                      <a:r>
                        <a:rPr lang="es-ES" sz="700" dirty="0">
                          <a:latin typeface="Arial" pitchFamily="34" charset="0"/>
                          <a:cs typeface="Arial" pitchFamily="34" charset="0"/>
                        </a:rPr>
                        <a:t>Entrega de documentación en físico al paciente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s-CO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dirty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es-ES" sz="700" dirty="0"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r>
                        <a:rPr lang="es-ES" sz="7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ES" sz="700" dirty="0">
                          <a:latin typeface="Arial" pitchFamily="34" charset="0"/>
                          <a:cs typeface="Arial" pitchFamily="34" charset="0"/>
                        </a:rPr>
                        <a:t>Espera para revisión de documentación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2</a:t>
                      </a:r>
                      <a:r>
                        <a:rPr lang="es-ES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.Recibe formato  de lista de verificación  y canales para comunicación de programación</a:t>
                      </a:r>
                      <a:endParaRPr lang="es-CO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CO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1</a:t>
                      </a:r>
                      <a:r>
                        <a:rPr lang="es-CO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.Incumplimiento de comunicado para programación.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s-CO" sz="700" u="none" strike="noStrike" cap="none" spc="0" baseline="0" dirty="0">
                        <a:uFillTx/>
                        <a:latin typeface="Arial" pitchFamily="34" charset="0"/>
                        <a:cs typeface="Arial" pitchFamily="34" charset="0"/>
                        <a:sym typeface="DM Sans Regular"/>
                      </a:endParaRP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2</a:t>
                      </a:r>
                      <a:r>
                        <a:rPr lang="es-ES" sz="7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. Se llama al usuario para informar que la autorizaciones esta vencida </a:t>
                      </a:r>
                      <a:endParaRPr lang="es-CO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1</a:t>
                      </a:r>
                      <a:r>
                        <a:rPr lang="es-ES" sz="7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.Se llama usuario se informa  fecha y hora  de  cirugía</a:t>
                      </a:r>
                    </a:p>
                    <a:p>
                      <a:pPr marL="0" marR="0" indent="0" algn="l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2</a:t>
                      </a:r>
                      <a:r>
                        <a:rPr lang="es-ES" sz="7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..Se brindan indicaciones de la cx </a:t>
                      </a:r>
                    </a:p>
                    <a:p>
                      <a:pPr marL="0" marR="0" indent="0" algn="l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3</a:t>
                      </a:r>
                      <a:r>
                        <a:rPr lang="es-ES" sz="7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. Se brinda recomendaciones </a:t>
                      </a:r>
                    </a:p>
                    <a:p>
                      <a:pPr marL="0" marR="0" indent="0" algn="l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4</a:t>
                      </a:r>
                      <a:r>
                        <a:rPr lang="es-ES" sz="7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. Costos </a:t>
                      </a: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79228">
                <a:tc>
                  <a:txBody>
                    <a:bodyPr/>
                    <a:lstStyle/>
                    <a:p>
                      <a:pPr algn="ctr"/>
                      <a:r>
                        <a:rPr lang="es-CO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Acciones Invisibles</a:t>
                      </a:r>
                      <a:endParaRPr lang="es-CO" sz="700" b="1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s-ES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s-ES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1</a:t>
                      </a:r>
                      <a:r>
                        <a:rPr lang="es-ES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.Validación de autorización 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s-ES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2</a:t>
                      </a:r>
                      <a:r>
                        <a:rPr lang="es-ES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.Asignación de cita</a:t>
                      </a: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CO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1</a:t>
                      </a:r>
                      <a:r>
                        <a:rPr lang="es-CO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.Proceso de facturación 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CO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2</a:t>
                      </a:r>
                      <a:r>
                        <a:rPr lang="es-CO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.Registro de Historia clínica</a:t>
                      </a:r>
                      <a:endParaRPr lang="es-CO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1</a:t>
                      </a:r>
                      <a:r>
                        <a:rPr lang="es-ES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 Asignación de cita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s-CO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CO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1</a:t>
                      </a:r>
                      <a:r>
                        <a:rPr lang="es-CO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.Presentar al paciente </a:t>
                      </a:r>
                      <a:r>
                        <a:rPr lang="es-CO" sz="700" u="none" strike="noStrike" cap="none" spc="0" baseline="0" dirty="0" err="1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servinte</a:t>
                      </a:r>
                      <a:endParaRPr lang="es-CO" sz="700" u="none" strike="noStrike" cap="none" spc="0" baseline="0" dirty="0">
                        <a:uFillTx/>
                        <a:latin typeface="Arial" pitchFamily="34" charset="0"/>
                        <a:cs typeface="Arial" pitchFamily="34" charset="0"/>
                        <a:sym typeface="DM Sans Regular"/>
                      </a:endParaRP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CO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2</a:t>
                      </a:r>
                      <a:r>
                        <a:rPr lang="es-CO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.Registro de historia clínica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CO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3</a:t>
                      </a:r>
                      <a:r>
                        <a:rPr lang="es-CO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.Interpreta exámenes Pre quirúrgicos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s-CO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CO" sz="700" b="1" dirty="0">
                          <a:latin typeface="Arial" pitchFamily="34" charset="0"/>
                          <a:cs typeface="Arial" pitchFamily="34" charset="0"/>
                        </a:rPr>
                        <a:t>1.</a:t>
                      </a:r>
                      <a:r>
                        <a:rPr lang="es-CO" sz="700" dirty="0">
                          <a:latin typeface="Arial" pitchFamily="34" charset="0"/>
                          <a:cs typeface="Arial" pitchFamily="34" charset="0"/>
                        </a:rPr>
                        <a:t>Diligenciamiento de formato manual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CO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2</a:t>
                      </a:r>
                      <a:r>
                        <a:rPr lang="es-CO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.Revisión de </a:t>
                      </a:r>
                      <a:r>
                        <a:rPr lang="es-CO" sz="700" u="none" strike="noStrike" cap="none" spc="0" baseline="0" dirty="0" err="1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check</a:t>
                      </a:r>
                      <a:r>
                        <a:rPr lang="es-CO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 </a:t>
                      </a:r>
                      <a:r>
                        <a:rPr lang="es-CO" sz="700" u="none" strike="noStrike" cap="none" spc="0" baseline="0" dirty="0" err="1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list</a:t>
                      </a:r>
                      <a:r>
                        <a:rPr lang="es-CO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 de documentación para cotización y autorización</a:t>
                      </a:r>
                      <a:endParaRPr lang="es-CO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1</a:t>
                      </a:r>
                      <a:r>
                        <a:rPr lang="es-ES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 Revisión base de pacientes por programar de acuerdo autorizaciones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2</a:t>
                      </a:r>
                      <a:r>
                        <a:rPr lang="es-ES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 Priorización: Paciente oncológico, </a:t>
                      </a:r>
                      <a:r>
                        <a:rPr lang="es-ES" sz="700" u="none" strike="noStrike" cap="none" spc="0" baseline="0" dirty="0" err="1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pqr</a:t>
                      </a:r>
                      <a:r>
                        <a:rPr lang="es-ES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, información del especialista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Antigüedad del paquete</a:t>
                      </a:r>
                      <a:endParaRPr lang="es-ES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1. </a:t>
                      </a:r>
                      <a:r>
                        <a:rPr lang="es-ES" sz="7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En base de Excel se confirma fecha y hora de a comunicación  y con quien se habla para la confirmación </a:t>
                      </a:r>
                      <a:endParaRPr lang="es-CO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95632"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CO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Emociones</a:t>
                      </a:r>
                      <a:endParaRPr lang="es-CO" sz="700" b="1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s-ES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s-ES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s-ES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Feliz</a:t>
                      </a:r>
                      <a:r>
                        <a:rPr lang="es-ES" sz="7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 </a:t>
                      </a:r>
                      <a:endParaRPr lang="es-CO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lang="es-ES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lang="es-ES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s-ES" sz="7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           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s-ES" sz="7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            </a:t>
                      </a:r>
                      <a:r>
                        <a:rPr lang="es-ES" sz="700" b="1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Frustración </a:t>
                      </a:r>
                      <a:endParaRPr lang="es-CO" sz="700" b="1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s-ES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                  </a:t>
                      </a:r>
                    </a:p>
                    <a:p>
                      <a:pPr marL="0" marR="0" indent="0" algn="l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2563" algn="l"/>
                          <a:tab pos="541338" algn="l"/>
                        </a:tabLst>
                      </a:pPr>
                      <a:r>
                        <a:rPr lang="es-ES" sz="700" b="1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                       </a:t>
                      </a:r>
                    </a:p>
                    <a:p>
                      <a:pPr marL="0" marR="0" indent="0" algn="l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2563" algn="l"/>
                          <a:tab pos="541338" algn="l"/>
                        </a:tabLst>
                      </a:pPr>
                      <a:r>
                        <a:rPr lang="es-ES" sz="700" b="1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                            Frustración</a:t>
                      </a:r>
                      <a:endParaRPr lang="es-CO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2563" algn="l"/>
                          <a:tab pos="541338" algn="l"/>
                        </a:tabLst>
                      </a:pPr>
                      <a:endParaRPr lang="es-ES" sz="700" b="1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  <a:p>
                      <a:pPr marL="0" marR="0" indent="0" algn="l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2563" algn="l"/>
                          <a:tab pos="541338" algn="l"/>
                        </a:tabLst>
                      </a:pPr>
                      <a:endParaRPr lang="es-ES" sz="700" b="1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  <a:p>
                      <a:pPr marL="0" marR="0" indent="0" algn="l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2563" algn="l"/>
                          <a:tab pos="541338" algn="l"/>
                        </a:tabLst>
                      </a:pPr>
                      <a:r>
                        <a:rPr lang="es-ES" sz="700" b="1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           </a:t>
                      </a:r>
                    </a:p>
                    <a:p>
                      <a:pPr marL="0" marR="0" indent="0" algn="l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2563" algn="l"/>
                          <a:tab pos="541338" algn="l"/>
                        </a:tabLst>
                      </a:pPr>
                      <a:r>
                        <a:rPr lang="es-ES" sz="700" b="1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             Frustración</a:t>
                      </a:r>
                      <a:endParaRPr lang="es-CO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 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s-ES" sz="700" b="1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        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          Frustración</a:t>
                      </a:r>
                      <a:endParaRPr lang="es-CO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  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s-ES" sz="700" b="1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s-ES" sz="700" b="1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Feliz</a:t>
                      </a:r>
                      <a:endParaRPr lang="es-CO" sz="700" b="1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 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s-ES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s-ES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                   </a:t>
                      </a:r>
                      <a:r>
                        <a:rPr lang="es-ES" sz="700" b="1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Enojado</a:t>
                      </a:r>
                      <a:endParaRPr lang="es-CO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s-ES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  <a:p>
                      <a:pPr marL="0" marR="0" indent="0" algn="l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  </a:t>
                      </a:r>
                    </a:p>
                    <a:p>
                      <a:pPr marL="0" marR="0" indent="0" algn="l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                          </a:t>
                      </a:r>
                    </a:p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  Feliz</a:t>
                      </a:r>
                      <a:endParaRPr lang="es-CO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10693"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CO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Actividad corto plazo</a:t>
                      </a:r>
                      <a:endParaRPr lang="es-CO" sz="700" b="1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1.</a:t>
                      </a:r>
                      <a:r>
                        <a:rPr lang="es-ES" sz="7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Contar con canales de información para asignación de cita como: 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Pagina web 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Redes sociales </a:t>
                      </a:r>
                      <a:endParaRPr lang="es-CO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CO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1</a:t>
                      </a:r>
                      <a:r>
                        <a:rPr lang="es-CO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.Implementación canal  digital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2</a:t>
                      </a:r>
                      <a:r>
                        <a:rPr lang="es-ES" sz="7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.Respuesta de primer contacto : listas de espera y operación </a:t>
                      </a:r>
                      <a:r>
                        <a:rPr lang="es-ES" sz="700" b="0" i="0" u="none" strike="noStrike" cap="none" spc="0" baseline="0" dirty="0" err="1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out</a:t>
                      </a:r>
                      <a:r>
                        <a:rPr lang="es-ES" sz="7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 </a:t>
                      </a:r>
                      <a:r>
                        <a:rPr lang="es-ES" sz="700" b="0" i="0" u="none" strike="noStrike" cap="none" spc="0" baseline="0" dirty="0" err="1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bound</a:t>
                      </a:r>
                      <a:endParaRPr lang="es-ES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3.</a:t>
                      </a:r>
                      <a:r>
                        <a:rPr lang="es-ES" sz="7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Optimizar la capacidad instalada</a:t>
                      </a:r>
                      <a:endParaRPr lang="es-CO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1</a:t>
                      </a:r>
                      <a:r>
                        <a:rPr lang="es-ES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 Protocolos de información interna 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2. </a:t>
                      </a:r>
                      <a:r>
                        <a:rPr lang="es-ES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Minimizar y eliminar puntos de contacto 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3. </a:t>
                      </a:r>
                      <a:r>
                        <a:rPr lang="es-ES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Puntos de facturación servicio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4.Envió por parte herramienta digital  la confirmación de cita y  video de ruta de ingreso a consultorio.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5</a:t>
                      </a:r>
                      <a:r>
                        <a:rPr lang="es-ES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 Firma digital en consentimiento informado</a:t>
                      </a:r>
                      <a:endParaRPr lang="es-ES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1</a:t>
                      </a:r>
                      <a:r>
                        <a:rPr lang="es-ES" sz="7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. Seguimiento de pre quirúrgicos para asignación de cita</a:t>
                      </a:r>
                      <a:endParaRPr lang="es-CO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rtl="0">
                        <a:tabLst>
                          <a:tab pos="87313" algn="l"/>
                        </a:tabLst>
                      </a:pPr>
                      <a:r>
                        <a:rPr lang="es-ES" sz="7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1.</a:t>
                      </a:r>
                      <a:r>
                        <a:rPr lang="es-ES" sz="7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Protocolos de información</a:t>
                      </a:r>
                    </a:p>
                    <a:p>
                      <a:pPr algn="just" rtl="0"/>
                      <a:r>
                        <a:rPr lang="es-ES" sz="7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(No informar posibles fechas)</a:t>
                      </a: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7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Renovación de autorizaciones</a:t>
                      </a:r>
                      <a:r>
                        <a:rPr lang="es-ES" sz="7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vencidas o próximas a vencer</a:t>
                      </a:r>
                      <a:endParaRPr lang="es-CO" sz="7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1.</a:t>
                      </a:r>
                      <a:r>
                        <a:rPr lang="es-ES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Seguimiento a paciente de manera periódica (SMS, llamada, chat)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2</a:t>
                      </a:r>
                      <a:r>
                        <a:rPr lang="es-ES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.Semaforización en herramienta 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3</a:t>
                      </a:r>
                      <a:r>
                        <a:rPr lang="es-ES" sz="700" b="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 </a:t>
                      </a:r>
                      <a:r>
                        <a:rPr lang="es-ES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Priorización según tipo de Usuario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s-ES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1</a:t>
                      </a:r>
                      <a:r>
                        <a:rPr lang="es-ES" sz="7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. Canales de comunicación para enviar recomendaciones  fecha hora de cirugía </a:t>
                      </a: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36600"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CO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Actividad Largo Plazo</a:t>
                      </a:r>
                      <a:endParaRPr lang="es-CO" sz="700" b="1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s-CO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s-CO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1</a:t>
                      </a:r>
                      <a:r>
                        <a:rPr lang="es-ES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.Envió de ordenes e historia clínica a correo electrónico del paciente 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2</a:t>
                      </a:r>
                      <a:r>
                        <a:rPr lang="es-ES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.Implementación de  </a:t>
                      </a:r>
                      <a:r>
                        <a:rPr lang="es-ES" sz="700" u="none" strike="noStrike" cap="none" spc="0" baseline="0" dirty="0" err="1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Digiturno</a:t>
                      </a:r>
                      <a:r>
                        <a:rPr lang="es-ES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 en consultorios</a:t>
                      </a: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3. </a:t>
                      </a:r>
                      <a:r>
                        <a:rPr lang="es-ES" sz="700" u="none" strike="noStrike" cap="none" spc="0" baseline="0" dirty="0">
                          <a:uFillTx/>
                          <a:latin typeface="Arial" pitchFamily="34" charset="0"/>
                          <a:cs typeface="Arial" pitchFamily="34" charset="0"/>
                          <a:sym typeface="DM Sans Regular"/>
                        </a:rPr>
                        <a:t>Implementación de módulos de pago y link PSE</a:t>
                      </a:r>
                      <a:endParaRPr lang="es-CO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s-CO" sz="7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s-CO" sz="7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7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 Implementación de una herramienta tecnológica  que permita</a:t>
                      </a:r>
                      <a:r>
                        <a:rPr lang="es-ES" sz="7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notificación al paciente y permita conocer  estatus Q  del proceso.</a:t>
                      </a:r>
                      <a:endParaRPr lang="es-CO" sz="7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/>
                      <a:r>
                        <a:rPr lang="es-ES" sz="7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2. Creación de la central </a:t>
                      </a:r>
                      <a:r>
                        <a:rPr lang="es-ES" sz="7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DM Sans Regular"/>
                        </a:rPr>
                        <a:t> de programación</a:t>
                      </a:r>
                      <a:endParaRPr lang="es-CO" sz="7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s-CO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s-CO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979656"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Oportunidad de mejora </a:t>
                      </a:r>
                      <a:endParaRPr lang="es-CO" sz="700" b="1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s-CO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700" b="1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1</a:t>
                      </a:r>
                      <a:r>
                        <a:rPr lang="es-ES" sz="7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.Asegurar la atención integral de los ordenamientos cx derivados de las atenciones iniciales en </a:t>
                      </a:r>
                      <a:r>
                        <a:rPr lang="es-ES" sz="700" b="0" i="0" u="none" strike="noStrike" cap="none" spc="0" baseline="0" dirty="0" err="1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Mederi</a:t>
                      </a:r>
                      <a:r>
                        <a:rPr lang="es-ES" sz="7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 </a:t>
                      </a:r>
                      <a:r>
                        <a:rPr lang="es-ES" sz="700" b="1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2</a:t>
                      </a:r>
                      <a:r>
                        <a:rPr lang="es-ES" sz="7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DM Sans Regular"/>
                        </a:rPr>
                        <a:t> Acuerdo de nivel de  servicio con las aseguradoras con procedimientos de IV nivel</a:t>
                      </a:r>
                      <a:endParaRPr lang="es-CO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s-CO" sz="6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s-CO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7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 Toma de </a:t>
                      </a:r>
                      <a:r>
                        <a:rPr lang="es-ES" sz="7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Pre</a:t>
                      </a:r>
                      <a:r>
                        <a:rPr lang="es-ES" sz="7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quirúrgica en </a:t>
                      </a:r>
                      <a:r>
                        <a:rPr lang="es-ES" sz="7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Méderi</a:t>
                      </a:r>
                      <a:r>
                        <a:rPr lang="es-ES" sz="7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s-CO" sz="7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s-CO" sz="7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s-CO" sz="7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just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s-CO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s-CO" sz="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Arial" pitchFamily="34" charset="0"/>
                        <a:ea typeface="+mn-ea"/>
                        <a:cs typeface="Arial" pitchFamily="34" charset="0"/>
                        <a:sym typeface="DM Sans Regular"/>
                      </a:endParaRPr>
                    </a:p>
                  </a:txBody>
                  <a:tcPr marL="45720" marR="45720" marT="22860" marB="2286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27948731"/>
                  </a:ext>
                </a:extLst>
              </a:tr>
            </a:tbl>
          </a:graphicData>
        </a:graphic>
      </p:graphicFrame>
      <p:sp>
        <p:nvSpPr>
          <p:cNvPr id="54" name="53 CuadroTexto"/>
          <p:cNvSpPr txBox="1"/>
          <p:nvPr/>
        </p:nvSpPr>
        <p:spPr>
          <a:xfrm>
            <a:off x="8910097" y="339437"/>
            <a:ext cx="1320276" cy="2975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19050" rtlCol="0" anchor="ctr">
            <a:spAutoFit/>
          </a:bodyPr>
          <a:lstStyle/>
          <a:p>
            <a:pPr algn="ctr" defTabSz="412750" hangingPunct="0"/>
            <a:r>
              <a:rPr lang="es-CO" sz="800" b="1" dirty="0">
                <a:solidFill>
                  <a:srgbClr val="1A1A1A"/>
                </a:solidFill>
                <a:latin typeface="Calibri" pitchFamily="34" charset="0"/>
                <a:cs typeface="Calibri" pitchFamily="34" charset="0"/>
                <a:sym typeface="DM Sans Medium"/>
              </a:rPr>
              <a:t>Espera llamado para programación</a:t>
            </a:r>
          </a:p>
        </p:txBody>
      </p:sp>
      <p:sp>
        <p:nvSpPr>
          <p:cNvPr id="55" name="54 CuadroTexto"/>
          <p:cNvSpPr txBox="1"/>
          <p:nvPr/>
        </p:nvSpPr>
        <p:spPr>
          <a:xfrm>
            <a:off x="10291993" y="434669"/>
            <a:ext cx="1409646" cy="2975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19050" rtlCol="0" anchor="ctr">
            <a:spAutoFit/>
          </a:bodyPr>
          <a:lstStyle/>
          <a:p>
            <a:pPr algn="ctr" defTabSz="412750" hangingPunct="0"/>
            <a:r>
              <a:rPr lang="es-CO" sz="800" b="1" dirty="0">
                <a:solidFill>
                  <a:srgbClr val="1A1A1A"/>
                </a:solidFill>
                <a:latin typeface="Calibri" pitchFamily="34" charset="0"/>
                <a:cs typeface="Calibri" pitchFamily="34" charset="0"/>
                <a:sym typeface="DM Sans Medium"/>
              </a:rPr>
              <a:t>Llamado para programación de procedimiento</a:t>
            </a:r>
          </a:p>
        </p:txBody>
      </p:sp>
      <p:sp>
        <p:nvSpPr>
          <p:cNvPr id="40" name="34 CuadroTexto"/>
          <p:cNvSpPr txBox="1"/>
          <p:nvPr/>
        </p:nvSpPr>
        <p:spPr>
          <a:xfrm>
            <a:off x="965229" y="210314"/>
            <a:ext cx="934967" cy="1744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19050" rtlCol="0" anchor="ctr">
            <a:spAutoFit/>
          </a:bodyPr>
          <a:lstStyle/>
          <a:p>
            <a:pPr algn="ctr" defTabSz="412750" hangingPunct="0"/>
            <a:r>
              <a:rPr lang="es-ES" sz="800" b="1" dirty="0">
                <a:solidFill>
                  <a:srgbClr val="1A1A1A"/>
                </a:solidFill>
                <a:latin typeface="Calibri" pitchFamily="34" charset="0"/>
                <a:cs typeface="Calibri" pitchFamily="34" charset="0"/>
                <a:sym typeface="DM Sans Medium"/>
              </a:rPr>
              <a:t>Remisión de EPS </a:t>
            </a:r>
            <a:endParaRPr lang="es-CO" sz="800" b="1" dirty="0">
              <a:solidFill>
                <a:srgbClr val="1A1A1A"/>
              </a:solidFill>
              <a:latin typeface="Calibri" pitchFamily="34" charset="0"/>
              <a:cs typeface="Calibri" pitchFamily="34" charset="0"/>
              <a:sym typeface="DM Sans Medium"/>
            </a:endParaRPr>
          </a:p>
        </p:txBody>
      </p:sp>
      <p:sp>
        <p:nvSpPr>
          <p:cNvPr id="5" name="Elipse 4"/>
          <p:cNvSpPr/>
          <p:nvPr/>
        </p:nvSpPr>
        <p:spPr>
          <a:xfrm>
            <a:off x="1288366" y="27441"/>
            <a:ext cx="244953" cy="21053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100" b="1" dirty="0"/>
              <a:t>1</a:t>
            </a:r>
            <a:endParaRPr lang="es-CO" sz="1100" b="1" dirty="0"/>
          </a:p>
        </p:txBody>
      </p:sp>
      <p:sp>
        <p:nvSpPr>
          <p:cNvPr id="41" name="Elipse 40"/>
          <p:cNvSpPr/>
          <p:nvPr/>
        </p:nvSpPr>
        <p:spPr>
          <a:xfrm>
            <a:off x="2525385" y="224137"/>
            <a:ext cx="244953" cy="21053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100" b="1" dirty="0"/>
              <a:t>2</a:t>
            </a:r>
            <a:endParaRPr lang="es-CO" sz="1100" b="1" dirty="0"/>
          </a:p>
        </p:txBody>
      </p:sp>
      <p:sp>
        <p:nvSpPr>
          <p:cNvPr id="42" name="Elipse 41"/>
          <p:cNvSpPr/>
          <p:nvPr/>
        </p:nvSpPr>
        <p:spPr>
          <a:xfrm>
            <a:off x="4147290" y="20022"/>
            <a:ext cx="244953" cy="21053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100" b="1" dirty="0"/>
              <a:t>3</a:t>
            </a:r>
            <a:endParaRPr lang="es-CO" sz="1100" b="1" dirty="0"/>
          </a:p>
        </p:txBody>
      </p:sp>
      <p:sp>
        <p:nvSpPr>
          <p:cNvPr id="43" name="Elipse 42"/>
          <p:cNvSpPr/>
          <p:nvPr/>
        </p:nvSpPr>
        <p:spPr>
          <a:xfrm>
            <a:off x="5551749" y="252931"/>
            <a:ext cx="244953" cy="21053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100" b="1" dirty="0"/>
              <a:t>4</a:t>
            </a:r>
            <a:endParaRPr lang="es-CO" sz="1100" b="1" dirty="0"/>
          </a:p>
        </p:txBody>
      </p:sp>
      <p:sp>
        <p:nvSpPr>
          <p:cNvPr id="49" name="Elipse 48"/>
          <p:cNvSpPr/>
          <p:nvPr/>
        </p:nvSpPr>
        <p:spPr>
          <a:xfrm>
            <a:off x="6745761" y="9938"/>
            <a:ext cx="244953" cy="21053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100" b="1" dirty="0"/>
              <a:t>5</a:t>
            </a:r>
            <a:endParaRPr lang="es-CO" sz="1100" b="1" dirty="0"/>
          </a:p>
        </p:txBody>
      </p:sp>
      <p:sp>
        <p:nvSpPr>
          <p:cNvPr id="50" name="Elipse 49"/>
          <p:cNvSpPr/>
          <p:nvPr/>
        </p:nvSpPr>
        <p:spPr>
          <a:xfrm>
            <a:off x="7998986" y="260440"/>
            <a:ext cx="244953" cy="21053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100" b="1" dirty="0"/>
              <a:t>6</a:t>
            </a:r>
            <a:endParaRPr lang="es-CO" sz="1100" b="1" dirty="0"/>
          </a:p>
        </p:txBody>
      </p:sp>
      <p:sp>
        <p:nvSpPr>
          <p:cNvPr id="51" name="Elipse 50"/>
          <p:cNvSpPr/>
          <p:nvPr/>
        </p:nvSpPr>
        <p:spPr>
          <a:xfrm>
            <a:off x="9426333" y="16543"/>
            <a:ext cx="244953" cy="21053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100" b="1" dirty="0"/>
              <a:t>7</a:t>
            </a:r>
            <a:endParaRPr lang="es-CO" sz="1100" b="1" dirty="0"/>
          </a:p>
        </p:txBody>
      </p:sp>
      <p:sp>
        <p:nvSpPr>
          <p:cNvPr id="56" name="Elipse 55"/>
          <p:cNvSpPr/>
          <p:nvPr/>
        </p:nvSpPr>
        <p:spPr>
          <a:xfrm>
            <a:off x="10874339" y="174189"/>
            <a:ext cx="244953" cy="21053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050" b="1" dirty="0"/>
              <a:t>8</a:t>
            </a:r>
            <a:endParaRPr lang="es-CO" sz="1050" b="1" dirty="0"/>
          </a:p>
        </p:txBody>
      </p:sp>
      <p:cxnSp>
        <p:nvCxnSpPr>
          <p:cNvPr id="8" name="Conector recto 7"/>
          <p:cNvCxnSpPr>
            <a:stCxn id="5" idx="6"/>
            <a:endCxn id="41" idx="2"/>
          </p:cNvCxnSpPr>
          <p:nvPr/>
        </p:nvCxnSpPr>
        <p:spPr>
          <a:xfrm>
            <a:off x="1533319" y="132707"/>
            <a:ext cx="992066" cy="19669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ector recto 9"/>
          <p:cNvCxnSpPr>
            <a:stCxn id="41" idx="6"/>
            <a:endCxn id="42" idx="2"/>
          </p:cNvCxnSpPr>
          <p:nvPr/>
        </p:nvCxnSpPr>
        <p:spPr>
          <a:xfrm flipV="1">
            <a:off x="2770338" y="125288"/>
            <a:ext cx="1376952" cy="20411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ector recto 11"/>
          <p:cNvCxnSpPr>
            <a:stCxn id="42" idx="6"/>
            <a:endCxn id="43" idx="2"/>
          </p:cNvCxnSpPr>
          <p:nvPr/>
        </p:nvCxnSpPr>
        <p:spPr>
          <a:xfrm>
            <a:off x="4392243" y="125288"/>
            <a:ext cx="1159506" cy="23290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Conector recto 13"/>
          <p:cNvCxnSpPr>
            <a:stCxn id="43" idx="6"/>
            <a:endCxn id="49" idx="2"/>
          </p:cNvCxnSpPr>
          <p:nvPr/>
        </p:nvCxnSpPr>
        <p:spPr>
          <a:xfrm flipV="1">
            <a:off x="5796702" y="115204"/>
            <a:ext cx="949059" cy="24299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Conector recto 17"/>
          <p:cNvCxnSpPr>
            <a:stCxn id="49" idx="6"/>
            <a:endCxn id="50" idx="2"/>
          </p:cNvCxnSpPr>
          <p:nvPr/>
        </p:nvCxnSpPr>
        <p:spPr>
          <a:xfrm>
            <a:off x="6990714" y="115204"/>
            <a:ext cx="1008272" cy="25050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Conector recto 21"/>
          <p:cNvCxnSpPr>
            <a:stCxn id="50" idx="6"/>
            <a:endCxn id="51" idx="2"/>
          </p:cNvCxnSpPr>
          <p:nvPr/>
        </p:nvCxnSpPr>
        <p:spPr>
          <a:xfrm flipV="1">
            <a:off x="8243939" y="121809"/>
            <a:ext cx="1182394" cy="24389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Conector recto 30"/>
          <p:cNvCxnSpPr>
            <a:stCxn id="51" idx="6"/>
            <a:endCxn id="56" idx="2"/>
          </p:cNvCxnSpPr>
          <p:nvPr/>
        </p:nvCxnSpPr>
        <p:spPr>
          <a:xfrm>
            <a:off x="9671286" y="121809"/>
            <a:ext cx="1203053" cy="15764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3" name="Imagen 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5789" y="3695206"/>
            <a:ext cx="308558" cy="334818"/>
          </a:xfrm>
          <a:prstGeom prst="rect">
            <a:avLst/>
          </a:prstGeom>
        </p:spPr>
      </p:pic>
      <p:pic>
        <p:nvPicPr>
          <p:cNvPr id="88" name="Imagen 8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8711" y="3712253"/>
            <a:ext cx="287650" cy="300725"/>
          </a:xfrm>
          <a:prstGeom prst="rect">
            <a:avLst/>
          </a:prstGeom>
        </p:spPr>
      </p:pic>
      <p:pic>
        <p:nvPicPr>
          <p:cNvPr id="90" name="Imagen 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9770" y="3637860"/>
            <a:ext cx="313473" cy="340151"/>
          </a:xfrm>
          <a:prstGeom prst="rect">
            <a:avLst/>
          </a:prstGeom>
        </p:spPr>
      </p:pic>
      <p:pic>
        <p:nvPicPr>
          <p:cNvPr id="71" name="Imagen 7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2349" y="3705622"/>
            <a:ext cx="327941" cy="313986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017" y="3729041"/>
            <a:ext cx="308560" cy="334820"/>
          </a:xfrm>
          <a:prstGeom prst="rect">
            <a:avLst/>
          </a:prstGeom>
        </p:spPr>
      </p:pic>
      <p:pic>
        <p:nvPicPr>
          <p:cNvPr id="58" name="Imagen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6683" y="3712253"/>
            <a:ext cx="287650" cy="300725"/>
          </a:xfrm>
          <a:prstGeom prst="rect">
            <a:avLst/>
          </a:prstGeom>
        </p:spPr>
      </p:pic>
      <p:pic>
        <p:nvPicPr>
          <p:cNvPr id="59" name="Imagen 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877" y="3712253"/>
            <a:ext cx="287650" cy="300725"/>
          </a:xfrm>
          <a:prstGeom prst="rect">
            <a:avLst/>
          </a:prstGeom>
        </p:spPr>
      </p:pic>
      <p:pic>
        <p:nvPicPr>
          <p:cNvPr id="60" name="Imagen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326" y="3695205"/>
            <a:ext cx="308560" cy="334820"/>
          </a:xfrm>
          <a:prstGeom prst="rect">
            <a:avLst/>
          </a:prstGeom>
        </p:spPr>
      </p:pic>
      <p:pic>
        <p:nvPicPr>
          <p:cNvPr id="61" name="Imagen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761" y="3712253"/>
            <a:ext cx="287650" cy="300725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1799924" y="46487"/>
            <a:ext cx="67984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b="1" dirty="0"/>
              <a:t>1 semana</a:t>
            </a:r>
            <a:endParaRPr lang="es-CO" sz="700" b="1" dirty="0"/>
          </a:p>
        </p:txBody>
      </p:sp>
      <p:sp>
        <p:nvSpPr>
          <p:cNvPr id="62" name="CuadroTexto 61"/>
          <p:cNvSpPr txBox="1"/>
          <p:nvPr/>
        </p:nvSpPr>
        <p:spPr>
          <a:xfrm>
            <a:off x="3020086" y="258169"/>
            <a:ext cx="67984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b="1" dirty="0"/>
              <a:t>1 mes</a:t>
            </a:r>
            <a:endParaRPr lang="es-CO" sz="700" b="1" dirty="0"/>
          </a:p>
        </p:txBody>
      </p:sp>
      <p:sp>
        <p:nvSpPr>
          <p:cNvPr id="63" name="CuadroTexto 62"/>
          <p:cNvSpPr txBox="1"/>
          <p:nvPr/>
        </p:nvSpPr>
        <p:spPr>
          <a:xfrm>
            <a:off x="4800184" y="43944"/>
            <a:ext cx="67984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b="1" dirty="0"/>
              <a:t>3 meses</a:t>
            </a:r>
            <a:endParaRPr lang="es-CO" sz="700" b="1" dirty="0"/>
          </a:p>
        </p:txBody>
      </p:sp>
      <p:sp>
        <p:nvSpPr>
          <p:cNvPr id="64" name="CuadroTexto 63"/>
          <p:cNvSpPr txBox="1"/>
          <p:nvPr/>
        </p:nvSpPr>
        <p:spPr>
          <a:xfrm>
            <a:off x="5886366" y="43702"/>
            <a:ext cx="67984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b="1" dirty="0"/>
              <a:t>1 mes</a:t>
            </a:r>
            <a:endParaRPr lang="es-CO" sz="700" b="1" dirty="0"/>
          </a:p>
        </p:txBody>
      </p:sp>
      <p:sp>
        <p:nvSpPr>
          <p:cNvPr id="65" name="CuadroTexto 64"/>
          <p:cNvSpPr txBox="1"/>
          <p:nvPr/>
        </p:nvSpPr>
        <p:spPr>
          <a:xfrm>
            <a:off x="7361615" y="41597"/>
            <a:ext cx="67984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b="1" dirty="0"/>
              <a:t>inmediato</a:t>
            </a:r>
            <a:endParaRPr lang="es-CO" sz="700" b="1" dirty="0"/>
          </a:p>
        </p:txBody>
      </p:sp>
      <p:sp>
        <p:nvSpPr>
          <p:cNvPr id="66" name="CuadroTexto 65"/>
          <p:cNvSpPr txBox="1"/>
          <p:nvPr/>
        </p:nvSpPr>
        <p:spPr>
          <a:xfrm>
            <a:off x="8369887" y="23199"/>
            <a:ext cx="67984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b="1" dirty="0"/>
              <a:t>3 meses</a:t>
            </a:r>
            <a:endParaRPr lang="es-CO" sz="700" b="1" dirty="0"/>
          </a:p>
        </p:txBody>
      </p:sp>
      <p:sp>
        <p:nvSpPr>
          <p:cNvPr id="68" name="Rounded Rectangle"/>
          <p:cNvSpPr/>
          <p:nvPr/>
        </p:nvSpPr>
        <p:spPr>
          <a:xfrm>
            <a:off x="11296846" y="76460"/>
            <a:ext cx="730145" cy="308261"/>
          </a:xfrm>
          <a:prstGeom prst="roundRect">
            <a:avLst>
              <a:gd name="adj" fmla="val 15296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numCol="1" anchor="ctr">
            <a:noAutofit/>
          </a:bodyPr>
          <a:lstStyle/>
          <a:p>
            <a:pPr algn="ctr" defTabSz="457200">
              <a:defRPr/>
            </a:pPr>
            <a:r>
              <a:rPr lang="es-MX" sz="1000" b="1" dirty="0">
                <a:solidFill>
                  <a:schemeClr val="tx1"/>
                </a:solidFill>
              </a:rPr>
              <a:t>8.5 meses </a:t>
            </a:r>
            <a:r>
              <a:rPr lang="es-MX" sz="1000" b="1" dirty="0" err="1">
                <a:solidFill>
                  <a:schemeClr val="tx1"/>
                </a:solidFill>
              </a:rPr>
              <a:t>aprox</a:t>
            </a:r>
            <a:endParaRPr lang="es-CO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7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374EF6EA-8046-8A56-74EE-B873295DACDA}"/>
              </a:ext>
            </a:extLst>
          </p:cNvPr>
          <p:cNvSpPr txBox="1"/>
          <p:nvPr/>
        </p:nvSpPr>
        <p:spPr>
          <a:xfrm>
            <a:off x="726316" y="1206190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MEDIOION</a:t>
            </a:r>
            <a:endParaRPr lang="es-CO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1590502" y="3113673"/>
            <a:ext cx="199505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5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Resultados en salud</a:t>
            </a:r>
            <a:endParaRPr lang="es-CO" sz="25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098473" y="4597696"/>
            <a:ext cx="199505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5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Calidad</a:t>
            </a:r>
            <a:endParaRPr lang="es-CO" sz="25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8438804" y="3321422"/>
            <a:ext cx="227491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5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Satisfacción</a:t>
            </a:r>
            <a:endParaRPr lang="es-CO" sz="25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585556" y="6075976"/>
            <a:ext cx="5020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latin typeface="Century Gothic" pitchFamily="34" charset="0"/>
              </a:rPr>
              <a:t>Resultados Financieros</a:t>
            </a:r>
            <a:endParaRPr lang="es-CO" sz="24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8" name="CuadroTexto 8"/>
          <p:cNvSpPr txBox="1"/>
          <p:nvPr/>
        </p:nvSpPr>
        <p:spPr>
          <a:xfrm>
            <a:off x="356074" y="506694"/>
            <a:ext cx="3165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FF671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Desempeño</a:t>
            </a:r>
            <a:endParaRPr lang="es-ES" sz="3600" b="1" dirty="0">
              <a:solidFill>
                <a:srgbClr val="FF671D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52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4720936" y="1466685"/>
            <a:ext cx="28415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Satisfacción</a:t>
            </a:r>
            <a:endParaRPr lang="es-CO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861608" y="6127368"/>
            <a:ext cx="4560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¿Cuáles son los problemas que tengo?</a:t>
            </a:r>
            <a:endParaRPr lang="es-CO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978490" y="3082605"/>
            <a:ext cx="2557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Indicadores</a:t>
            </a:r>
            <a:endParaRPr lang="es-CO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573103" y="3830827"/>
            <a:ext cx="40168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MX" sz="15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Encuestas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MX" sz="15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Mediciones, tiempos y movimientos</a:t>
            </a:r>
            <a:endParaRPr lang="es-CO" sz="15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1 Flecha arriba"/>
          <p:cNvSpPr/>
          <p:nvPr/>
        </p:nvSpPr>
        <p:spPr>
          <a:xfrm>
            <a:off x="3027873" y="3570148"/>
            <a:ext cx="367704" cy="276484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13 Rectángulo"/>
          <p:cNvSpPr/>
          <p:nvPr/>
        </p:nvSpPr>
        <p:spPr>
          <a:xfrm>
            <a:off x="7751958" y="3108483"/>
            <a:ext cx="2557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Casos</a:t>
            </a:r>
            <a:endParaRPr lang="es-CO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7562503" y="3724673"/>
            <a:ext cx="401681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MX" sz="15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PQR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MX" sz="15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Adversos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MX" sz="15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Tutelas / </a:t>
            </a:r>
            <a:r>
              <a:rPr lang="es-MX" sz="15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Reembolsoso</a:t>
            </a:r>
            <a:endParaRPr lang="es-CO" sz="15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15 Flecha arriba"/>
          <p:cNvSpPr/>
          <p:nvPr/>
        </p:nvSpPr>
        <p:spPr>
          <a:xfrm>
            <a:off x="8801341" y="3596026"/>
            <a:ext cx="367704" cy="276484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1017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1BFF32E7-A6B8-0A66-67D8-B32CDC7B6AFF}"/>
              </a:ext>
            </a:extLst>
          </p:cNvPr>
          <p:cNvSpPr txBox="1"/>
          <p:nvPr/>
        </p:nvSpPr>
        <p:spPr>
          <a:xfrm>
            <a:off x="2666711" y="5833322"/>
            <a:ext cx="710508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500" b="1" i="0" dirty="0" smtClean="0">
                <a:solidFill>
                  <a:srgbClr val="404041"/>
                </a:solidFill>
                <a:effectLst/>
              </a:rPr>
              <a:t>Eficiencia.</a:t>
            </a:r>
            <a:r>
              <a:rPr lang="es-MX" sz="1500" b="0" i="0" dirty="0" smtClean="0">
                <a:solidFill>
                  <a:srgbClr val="404041"/>
                </a:solidFill>
                <a:effectLst/>
              </a:rPr>
              <a:t> Es un factor crucial en el servicio al cliente. Algunas herramientas tecnológicas te permiten compensar los errores.</a:t>
            </a:r>
            <a:endParaRPr lang="es-MX" sz="1500" b="0" i="0" dirty="0">
              <a:solidFill>
                <a:srgbClr val="404041"/>
              </a:solidFill>
              <a:effectLst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666712" y="1157743"/>
            <a:ext cx="73370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500" b="1" dirty="0">
                <a:solidFill>
                  <a:srgbClr val="404041"/>
                </a:solidFill>
              </a:rPr>
              <a:t>La velocidad y capacidad de respuesta</a:t>
            </a:r>
            <a:r>
              <a:rPr lang="es-MX" sz="1500" dirty="0">
                <a:solidFill>
                  <a:srgbClr val="404041"/>
                </a:solidFill>
              </a:rPr>
              <a:t>. Tiene mayor impacto tanto en la satisfacción del cliente (respuesta rápida) como en su insatisfacción (respuesta lenta). También, es importante la capacidad de respuesta, </a:t>
            </a:r>
            <a:r>
              <a:rPr lang="es-MX" sz="1500" dirty="0" smtClean="0">
                <a:solidFill>
                  <a:srgbClr val="404041"/>
                </a:solidFill>
              </a:rPr>
              <a:t>ya </a:t>
            </a:r>
            <a:r>
              <a:rPr lang="es-MX" sz="1500" dirty="0">
                <a:solidFill>
                  <a:srgbClr val="404041"/>
                </a:solidFill>
              </a:rPr>
              <a:t>que de nada servirá una respuesta rápida que no da soluciones al cliente.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666712" y="2518125"/>
            <a:ext cx="69276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500" b="1" dirty="0" smtClean="0">
                <a:solidFill>
                  <a:srgbClr val="404041"/>
                </a:solidFill>
              </a:rPr>
              <a:t>Transparencia. </a:t>
            </a:r>
            <a:r>
              <a:rPr lang="es-MX" sz="1500" dirty="0" smtClean="0">
                <a:solidFill>
                  <a:srgbClr val="404041"/>
                </a:solidFill>
              </a:rPr>
              <a:t>Saber </a:t>
            </a:r>
            <a:r>
              <a:rPr lang="es-MX" sz="1500" dirty="0">
                <a:solidFill>
                  <a:srgbClr val="404041"/>
                </a:solidFill>
              </a:rPr>
              <a:t>qué está pasando para un cliente es tan importante como la velocidad y la exactitud del servicio.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666712" y="3649723"/>
            <a:ext cx="69276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500" b="1" dirty="0">
                <a:solidFill>
                  <a:srgbClr val="404041"/>
                </a:solidFill>
              </a:rPr>
              <a:t>Accesibilidad</a:t>
            </a:r>
            <a:r>
              <a:rPr lang="es-MX" sz="1500" dirty="0">
                <a:solidFill>
                  <a:srgbClr val="404041"/>
                </a:solidFill>
              </a:rPr>
              <a:t>. Si tu cliente tiene un problema, le debe resultar lo más fácil posible comunicarse contigo.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2666712" y="4744972"/>
            <a:ext cx="675024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500" b="1" dirty="0">
                <a:solidFill>
                  <a:srgbClr val="404041"/>
                </a:solidFill>
              </a:rPr>
              <a:t>Empoderamiento. </a:t>
            </a:r>
            <a:r>
              <a:rPr lang="es-MX" sz="1500" dirty="0">
                <a:solidFill>
                  <a:srgbClr val="404041"/>
                </a:solidFill>
              </a:rPr>
              <a:t>A todos nos gusta sentir que tenemos las cosas bajo control. Un buen servicio le brinda esa sensación a sus clientes.</a:t>
            </a:r>
          </a:p>
        </p:txBody>
      </p:sp>
    </p:spTree>
    <p:extLst>
      <p:ext uri="{BB962C8B-B14F-4D97-AF65-F5344CB8AC3E}">
        <p14:creationId xmlns:p14="http://schemas.microsoft.com/office/powerpoint/2010/main" val="386569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9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8"/>
          <p:cNvSpPr txBox="1"/>
          <p:nvPr/>
        </p:nvSpPr>
        <p:spPr>
          <a:xfrm>
            <a:off x="356074" y="346499"/>
            <a:ext cx="9488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000" b="1" i="0" u="none" strike="noStrike" kern="1200" cap="none" spc="0" normalizeH="0" baseline="0" noProof="0" dirty="0">
                <a:ln>
                  <a:noFill/>
                </a:ln>
                <a:solidFill>
                  <a:srgbClr val="FF671D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Tablero de problemas caracterizados</a:t>
            </a:r>
            <a:endParaRPr lang="es-ES" sz="3000" b="1" dirty="0">
              <a:solidFill>
                <a:srgbClr val="FF671D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17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8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246F4C8-38B3-95B2-A2DB-FBBD9BADE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618" y="3831097"/>
            <a:ext cx="5534527" cy="2639105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39870" y="578033"/>
            <a:ext cx="2526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D671A"/>
                </a:solidFill>
              </a:rPr>
              <a:t>1. Serie datos: Indicadores</a:t>
            </a:r>
            <a:endParaRPr lang="es-CO" sz="14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5498" y="6589273"/>
            <a:ext cx="82653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Fuente: Reporte de Eventos en Salud (RES), 2023-2024. Paciente Seguro. JGRC-SP. SGI- Almera. Marzo 15 de 2024</a:t>
            </a:r>
            <a:endParaRPr lang="es-CO" sz="1100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39870" y="2671716"/>
            <a:ext cx="5146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D671A"/>
                </a:solidFill>
              </a:rPr>
              <a:t>2. Estudio 22 casos hospitalización: Seguridad paciente</a:t>
            </a:r>
            <a:endParaRPr lang="es-CO" sz="14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6564618" y="1224872"/>
            <a:ext cx="5146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D671A"/>
                </a:solidFill>
              </a:rPr>
              <a:t>3. Valoración riesgo </a:t>
            </a:r>
            <a:endParaRPr lang="es-CO" sz="14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339870" y="-5227"/>
            <a:ext cx="11527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dirty="0">
                <a:solidFill>
                  <a:srgbClr val="FF5733"/>
                </a:solidFill>
              </a:rPr>
              <a:t>Caracterización problema: Caídas</a:t>
            </a:r>
            <a:endParaRPr lang="en-US" b="1" dirty="0">
              <a:solidFill>
                <a:srgbClr val="FF5733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70" y="2917904"/>
            <a:ext cx="5146530" cy="3598018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08" y="858466"/>
            <a:ext cx="5473833" cy="1669644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618" y="1378760"/>
            <a:ext cx="5091735" cy="217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8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6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72188" y="925537"/>
            <a:ext cx="11527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FD671A"/>
                </a:solidFill>
              </a:rPr>
              <a:t>4. Propuestas modificadoras de riesgo caídas</a:t>
            </a:r>
            <a:endParaRPr lang="en-US" sz="1600" b="1" dirty="0">
              <a:solidFill>
                <a:srgbClr val="FD671A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912230" y="3043933"/>
            <a:ext cx="96019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AutoNum type="arabicPeriod"/>
            </a:pPr>
            <a:r>
              <a:rPr lang="es-ES" dirty="0"/>
              <a:t>Integrar a la escala de riesgo de caída </a:t>
            </a:r>
            <a:r>
              <a:rPr lang="es-MX" dirty="0" err="1"/>
              <a:t>J.H.Downton</a:t>
            </a:r>
            <a:r>
              <a:rPr lang="es-MX" dirty="0"/>
              <a:t>, </a:t>
            </a:r>
            <a:r>
              <a:rPr lang="es-ES" dirty="0"/>
              <a:t>otros riesgos caracterizados</a:t>
            </a:r>
          </a:p>
          <a:p>
            <a:pPr algn="just"/>
            <a:endParaRPr lang="es-ES" dirty="0"/>
          </a:p>
          <a:p>
            <a:r>
              <a:rPr lang="es-ES" dirty="0"/>
              <a:t>2. Promover intervenciones multidisciplinarias en un plan de cuidado según riesgos: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MX" dirty="0"/>
              <a:t>Evaluación sistemática del riesgo multidimensional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MX" dirty="0"/>
              <a:t>Programas terapias y rehabilitación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MX" dirty="0"/>
              <a:t>Corrección vulnerabilidad del entorno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MX" dirty="0"/>
              <a:t>Colaboración multidisciplinaria </a:t>
            </a:r>
            <a:endParaRPr lang="es-CO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/>
              <a:t>Vigilancia permanente (Monitorización por video)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 err="1"/>
              <a:t>Cohortización</a:t>
            </a:r>
            <a:r>
              <a:rPr lang="es-ES" dirty="0"/>
              <a:t> de pacientes con alto riesgo de caída.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/>
              <a:t>Estrategia de comunicación dirigida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72188" y="1451443"/>
            <a:ext cx="10396075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/>
              <a:t>El riesgo acumulado requiere medidas adicionales a las básica y de contención enfocado en la reducción del 30% de riesgos modificable basado en la evidencia disponible: </a:t>
            </a:r>
          </a:p>
          <a:p>
            <a:pPr algn="just"/>
            <a:endParaRPr lang="es-MX" sz="1100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MX" sz="1600" dirty="0"/>
              <a:t>L.Z. Rubinstein et al. Revista Española Geriatría y Gerontología, 2005. Vol. 40, Pág. 45-53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MX" sz="1600" dirty="0"/>
              <a:t>Valencia, M. et al. Revista Española de Geriatría  y Gerontología. 2022, Vol.57, pag:186-194</a:t>
            </a:r>
          </a:p>
        </p:txBody>
      </p:sp>
    </p:spTree>
    <p:extLst>
      <p:ext uri="{BB962C8B-B14F-4D97-AF65-F5344CB8AC3E}">
        <p14:creationId xmlns:p14="http://schemas.microsoft.com/office/powerpoint/2010/main" val="271954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35890" y="602507"/>
            <a:ext cx="5760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rgbClr val="FF671D"/>
                </a:solidFill>
                <a:latin typeface="Century Gothic" pitchFamily="34" charset="0"/>
              </a:rPr>
              <a:t>Medición Vertical vs Horizontal</a:t>
            </a:r>
          </a:p>
        </p:txBody>
      </p:sp>
    </p:spTree>
    <p:extLst>
      <p:ext uri="{BB962C8B-B14F-4D97-AF65-F5344CB8AC3E}">
        <p14:creationId xmlns:p14="http://schemas.microsoft.com/office/powerpoint/2010/main" val="335555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CuadroTexto"/>
          <p:cNvSpPr txBox="1"/>
          <p:nvPr/>
        </p:nvSpPr>
        <p:spPr>
          <a:xfrm>
            <a:off x="2132907" y="2770697"/>
            <a:ext cx="3293958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800" b="1" i="0" u="none" strike="noStrike" kern="1200" cap="none" spc="0" normalizeH="0" baseline="0" noProof="0" dirty="0">
                <a:ln>
                  <a:noFill/>
                </a:ln>
                <a:solidFill>
                  <a:srgbClr val="FF573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Gracias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1112520" y="4062099"/>
            <a:ext cx="5505334" cy="1144888"/>
            <a:chOff x="5102237" y="4018732"/>
            <a:chExt cx="6355024" cy="1409244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3198" y="4350094"/>
              <a:ext cx="1227269" cy="671359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2237" y="4018732"/>
              <a:ext cx="905381" cy="1409244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4292" y="4318880"/>
              <a:ext cx="817844" cy="817844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8085" y="4350094"/>
              <a:ext cx="746520" cy="746520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3335" y="4044483"/>
              <a:ext cx="1103926" cy="1102701"/>
            </a:xfrm>
            <a:prstGeom prst="rect">
              <a:avLst/>
            </a:prstGeom>
          </p:spPr>
        </p:pic>
      </p:grpSp>
      <p:sp>
        <p:nvSpPr>
          <p:cNvPr id="3" name="Rectángulo 2"/>
          <p:cNvSpPr/>
          <p:nvPr/>
        </p:nvSpPr>
        <p:spPr>
          <a:xfrm>
            <a:off x="1501987" y="3601694"/>
            <a:ext cx="4656666" cy="45719"/>
          </a:xfrm>
          <a:prstGeom prst="rect">
            <a:avLst/>
          </a:prstGeom>
          <a:solidFill>
            <a:srgbClr val="6F4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0408920" y="0"/>
            <a:ext cx="1783080" cy="1661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17356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" name="Conector recto 4"/>
          <p:cNvCxnSpPr/>
          <p:nvPr/>
        </p:nvCxnSpPr>
        <p:spPr>
          <a:xfrm>
            <a:off x="415285" y="6388404"/>
            <a:ext cx="4729920" cy="0"/>
          </a:xfrm>
          <a:prstGeom prst="line">
            <a:avLst/>
          </a:prstGeom>
          <a:ln>
            <a:solidFill>
              <a:srgbClr val="FF67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8"/>
          <p:cNvSpPr txBox="1"/>
          <p:nvPr/>
        </p:nvSpPr>
        <p:spPr>
          <a:xfrm>
            <a:off x="257362" y="3452898"/>
            <a:ext cx="4887843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srgbClr val="FF671D"/>
                </a:solidFill>
                <a:effectLst/>
                <a:uLnTx/>
                <a:uFillTx/>
                <a:latin typeface="Century Gothic" panose="020B0502020202020204" pitchFamily="34" charset="0"/>
              </a:rPr>
              <a:t>Rutas</a:t>
            </a:r>
            <a:r>
              <a:rPr kumimoji="0" lang="es-ES" sz="2500" b="1" i="0" u="none" strike="noStrike" kern="1200" cap="none" spc="0" normalizeH="0" noProof="0" dirty="0">
                <a:ln>
                  <a:noFill/>
                </a:ln>
                <a:solidFill>
                  <a:srgbClr val="FF671D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navegación del paciente y tablero de problemas como metodología de fondo para garantizar la atención humanizada en una IPS de alta complejidad</a:t>
            </a:r>
            <a:endParaRPr lang="es-ES" sz="2500" b="1" dirty="0">
              <a:solidFill>
                <a:srgbClr val="FF671D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 idx="4294967295"/>
          </p:nvPr>
        </p:nvSpPr>
        <p:spPr>
          <a:xfrm>
            <a:off x="441960" y="427990"/>
            <a:ext cx="65532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s-CO" sz="3600" b="1" dirty="0">
                <a:solidFill>
                  <a:srgbClr val="FF671D"/>
                </a:solidFill>
                <a:cs typeface="Arial" panose="020B0604020202020204" pitchFamily="34" charset="0"/>
              </a:rPr>
              <a:t>Aporte sectorial</a:t>
            </a: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240" y="1497013"/>
            <a:ext cx="7208838" cy="485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125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359149" y="1215483"/>
            <a:ext cx="6085934" cy="4884233"/>
            <a:chOff x="-45" y="912"/>
            <a:chExt cx="2973" cy="2112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92" y="912"/>
              <a:ext cx="2592" cy="2112"/>
              <a:chOff x="1248" y="240"/>
              <a:chExt cx="4176" cy="3600"/>
            </a:xfrm>
          </p:grpSpPr>
          <p:sp>
            <p:nvSpPr>
              <p:cNvPr id="121875" name="Pyr1"/>
              <p:cNvSpPr>
                <a:spLocks noEditPoints="1" noChangeArrowheads="1"/>
              </p:cNvSpPr>
              <p:nvPr/>
            </p:nvSpPr>
            <p:spPr bwMode="auto">
              <a:xfrm>
                <a:off x="2873" y="240"/>
                <a:ext cx="936" cy="79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5400 w 21600"/>
                  <a:gd name="T10" fmla="*/ 11802 h 21600"/>
                  <a:gd name="T11" fmla="*/ 16200 w 21600"/>
                  <a:gd name="T12" fmla="*/ 20598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D8EBB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21876" name="Pyr2"/>
              <p:cNvSpPr>
                <a:spLocks noEditPoints="1" noChangeArrowheads="1"/>
              </p:cNvSpPr>
              <p:nvPr/>
            </p:nvSpPr>
            <p:spPr bwMode="auto">
              <a:xfrm>
                <a:off x="2331" y="1038"/>
                <a:ext cx="2015" cy="93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5789 w 21600"/>
                  <a:gd name="T13" fmla="*/ 508 h 21600"/>
                  <a:gd name="T14" fmla="*/ 15811 w 21600"/>
                  <a:gd name="T15" fmla="*/ 2109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787" y="0"/>
                    </a:moveTo>
                    <a:lnTo>
                      <a:pt x="15812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5787" y="0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21877" name="Pyr3"/>
              <p:cNvSpPr>
                <a:spLocks noEditPoints="1" noChangeArrowheads="1"/>
              </p:cNvSpPr>
              <p:nvPr/>
            </p:nvSpPr>
            <p:spPr bwMode="auto">
              <a:xfrm>
                <a:off x="1795" y="1974"/>
                <a:ext cx="3087" cy="93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5290 w 21600"/>
                  <a:gd name="T13" fmla="*/ 508 h 21600"/>
                  <a:gd name="T14" fmla="*/ 16310 w 21600"/>
                  <a:gd name="T15" fmla="*/ 2109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3768" y="0"/>
                    </a:moveTo>
                    <a:lnTo>
                      <a:pt x="17831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3768" y="0"/>
                    </a:lnTo>
                    <a:close/>
                  </a:path>
                </a:pathLst>
              </a:custGeom>
              <a:solidFill>
                <a:srgbClr val="FFBE7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21878" name="Pyr4"/>
              <p:cNvSpPr>
                <a:spLocks noEditPoints="1" noChangeArrowheads="1"/>
              </p:cNvSpPr>
              <p:nvPr/>
            </p:nvSpPr>
            <p:spPr bwMode="auto">
              <a:xfrm>
                <a:off x="1248" y="2904"/>
                <a:ext cx="4176" cy="93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284 w 21600"/>
                  <a:gd name="T13" fmla="*/ 508 h 21600"/>
                  <a:gd name="T14" fmla="*/ 17312 w 21600"/>
                  <a:gd name="T15" fmla="*/ 2109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793" y="0"/>
                    </a:moveTo>
                    <a:lnTo>
                      <a:pt x="18806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2793" y="0"/>
                    </a:lnTo>
                    <a:close/>
                  </a:path>
                </a:pathLst>
              </a:cu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CO"/>
              </a:p>
            </p:txBody>
          </p:sp>
        </p:grpSp>
        <p:sp>
          <p:nvSpPr>
            <p:cNvPr id="121863" name="Text Box 8"/>
            <p:cNvSpPr txBox="1">
              <a:spLocks noChangeArrowheads="1"/>
            </p:cNvSpPr>
            <p:nvPr/>
          </p:nvSpPr>
          <p:spPr bwMode="auto">
            <a:xfrm>
              <a:off x="-45" y="2670"/>
              <a:ext cx="61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s-CO" sz="2000" b="1">
                  <a:latin typeface="Arial" charset="0"/>
                </a:rPr>
                <a:t>79,7 %</a:t>
              </a:r>
              <a:endParaRPr lang="es-ES" sz="2000" b="1">
                <a:latin typeface="Arial" charset="0"/>
              </a:endParaRPr>
            </a:p>
          </p:txBody>
        </p:sp>
        <p:sp>
          <p:nvSpPr>
            <p:cNvPr id="121864" name="Text Box 9"/>
            <p:cNvSpPr txBox="1">
              <a:spLocks noChangeArrowheads="1"/>
            </p:cNvSpPr>
            <p:nvPr/>
          </p:nvSpPr>
          <p:spPr bwMode="auto">
            <a:xfrm>
              <a:off x="265" y="2238"/>
              <a:ext cx="43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s-CO" sz="2000" b="1">
                  <a:latin typeface="Arial" charset="0"/>
                </a:rPr>
                <a:t>20%</a:t>
              </a:r>
              <a:endParaRPr lang="es-ES" sz="2000" b="1">
                <a:latin typeface="Arial" charset="0"/>
              </a:endParaRPr>
            </a:p>
          </p:txBody>
        </p:sp>
        <p:sp>
          <p:nvSpPr>
            <p:cNvPr id="121865" name="Text Box 10"/>
            <p:cNvSpPr txBox="1">
              <a:spLocks noChangeArrowheads="1"/>
            </p:cNvSpPr>
            <p:nvPr/>
          </p:nvSpPr>
          <p:spPr bwMode="auto">
            <a:xfrm>
              <a:off x="457" y="1710"/>
              <a:ext cx="5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s-CO" sz="2000" b="1">
                  <a:latin typeface="Arial" charset="0"/>
                </a:rPr>
                <a:t>0,26%</a:t>
              </a:r>
              <a:endParaRPr lang="es-ES" sz="2000" b="1">
                <a:latin typeface="Arial" charset="0"/>
              </a:endParaRPr>
            </a:p>
          </p:txBody>
        </p:sp>
        <p:sp>
          <p:nvSpPr>
            <p:cNvPr id="121866" name="Text Box 11"/>
            <p:cNvSpPr txBox="1">
              <a:spLocks noChangeArrowheads="1"/>
            </p:cNvSpPr>
            <p:nvPr/>
          </p:nvSpPr>
          <p:spPr bwMode="auto">
            <a:xfrm>
              <a:off x="745" y="1182"/>
              <a:ext cx="5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s-CO" sz="2000" b="1">
                  <a:latin typeface="Arial" charset="0"/>
                </a:rPr>
                <a:t>0,06%</a:t>
              </a:r>
              <a:endParaRPr lang="es-ES" sz="2000" b="1">
                <a:latin typeface="Arial" charset="0"/>
              </a:endParaRPr>
            </a:p>
          </p:txBody>
        </p:sp>
        <p:sp>
          <p:nvSpPr>
            <p:cNvPr id="121867" name="Text Box 12"/>
            <p:cNvSpPr txBox="1">
              <a:spLocks noChangeArrowheads="1"/>
            </p:cNvSpPr>
            <p:nvPr/>
          </p:nvSpPr>
          <p:spPr bwMode="auto">
            <a:xfrm>
              <a:off x="2634" y="2688"/>
              <a:ext cx="29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s-CO" sz="2000" b="1">
                  <a:latin typeface="Arial" charset="0"/>
                </a:rPr>
                <a:t>30</a:t>
              </a:r>
              <a:endParaRPr lang="es-ES" sz="2000" b="1">
                <a:latin typeface="Arial" charset="0"/>
              </a:endParaRPr>
            </a:p>
          </p:txBody>
        </p:sp>
        <p:sp>
          <p:nvSpPr>
            <p:cNvPr id="121868" name="Text Box 13"/>
            <p:cNvSpPr txBox="1">
              <a:spLocks noChangeArrowheads="1"/>
            </p:cNvSpPr>
            <p:nvPr/>
          </p:nvSpPr>
          <p:spPr bwMode="auto">
            <a:xfrm>
              <a:off x="2352" y="2256"/>
              <a:ext cx="29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s-CO" sz="2000" b="1">
                  <a:latin typeface="Arial" charset="0"/>
                </a:rPr>
                <a:t>16</a:t>
              </a:r>
              <a:endParaRPr lang="es-ES" sz="2000" b="1">
                <a:latin typeface="Arial" charset="0"/>
              </a:endParaRPr>
            </a:p>
          </p:txBody>
        </p:sp>
        <p:sp>
          <p:nvSpPr>
            <p:cNvPr id="121869" name="Text Box 14"/>
            <p:cNvSpPr txBox="1">
              <a:spLocks noChangeArrowheads="1"/>
            </p:cNvSpPr>
            <p:nvPr/>
          </p:nvSpPr>
          <p:spPr bwMode="auto">
            <a:xfrm>
              <a:off x="2058" y="1718"/>
              <a:ext cx="29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s-CO" sz="2000" b="1">
                  <a:latin typeface="Arial" charset="0"/>
                </a:rPr>
                <a:t>24</a:t>
              </a:r>
              <a:endParaRPr lang="es-ES" sz="2000" b="1">
                <a:latin typeface="Arial" charset="0"/>
              </a:endParaRPr>
            </a:p>
          </p:txBody>
        </p:sp>
        <p:sp>
          <p:nvSpPr>
            <p:cNvPr id="121870" name="Text Box 15"/>
            <p:cNvSpPr txBox="1">
              <a:spLocks noChangeArrowheads="1"/>
            </p:cNvSpPr>
            <p:nvPr/>
          </p:nvSpPr>
          <p:spPr bwMode="auto">
            <a:xfrm>
              <a:off x="1728" y="1152"/>
              <a:ext cx="29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s-CO" sz="2000" b="1">
                  <a:latin typeface="Arial" charset="0"/>
                </a:rPr>
                <a:t>15</a:t>
              </a:r>
              <a:endParaRPr lang="es-ES" sz="2000" b="1">
                <a:latin typeface="Arial" charset="0"/>
              </a:endParaRPr>
            </a:p>
          </p:txBody>
        </p:sp>
        <p:sp>
          <p:nvSpPr>
            <p:cNvPr id="121871" name="Text Box 16"/>
            <p:cNvSpPr txBox="1">
              <a:spLocks noChangeArrowheads="1"/>
            </p:cNvSpPr>
            <p:nvPr/>
          </p:nvSpPr>
          <p:spPr bwMode="auto">
            <a:xfrm>
              <a:off x="1319" y="2569"/>
              <a:ext cx="1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s-CO" sz="2400" b="1">
                  <a:latin typeface="Arial" charset="0"/>
                </a:rPr>
                <a:t>I</a:t>
              </a:r>
              <a:endParaRPr lang="es-ES" sz="2400" b="1">
                <a:latin typeface="Arial" charset="0"/>
              </a:endParaRPr>
            </a:p>
          </p:txBody>
        </p:sp>
        <p:sp>
          <p:nvSpPr>
            <p:cNvPr id="121872" name="Text Box 17"/>
            <p:cNvSpPr txBox="1">
              <a:spLocks noChangeArrowheads="1"/>
            </p:cNvSpPr>
            <p:nvPr/>
          </p:nvSpPr>
          <p:spPr bwMode="auto">
            <a:xfrm>
              <a:off x="1362" y="2064"/>
              <a:ext cx="22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s-CO" sz="2400" b="1">
                  <a:latin typeface="Arial" charset="0"/>
                </a:rPr>
                <a:t>II</a:t>
              </a:r>
              <a:endParaRPr lang="es-ES" sz="2400" b="1">
                <a:latin typeface="Arial" charset="0"/>
              </a:endParaRPr>
            </a:p>
          </p:txBody>
        </p:sp>
        <p:sp>
          <p:nvSpPr>
            <p:cNvPr id="121873" name="Text Box 18"/>
            <p:cNvSpPr txBox="1">
              <a:spLocks noChangeArrowheads="1"/>
            </p:cNvSpPr>
            <p:nvPr/>
          </p:nvSpPr>
          <p:spPr bwMode="auto">
            <a:xfrm>
              <a:off x="1363" y="1536"/>
              <a:ext cx="27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s-CO" sz="2400" b="1">
                  <a:latin typeface="Arial" charset="0"/>
                </a:rPr>
                <a:t>III</a:t>
              </a:r>
              <a:endParaRPr lang="es-ES" sz="2400" b="1">
                <a:latin typeface="Arial" charset="0"/>
              </a:endParaRPr>
            </a:p>
          </p:txBody>
        </p:sp>
        <p:sp>
          <p:nvSpPr>
            <p:cNvPr id="121874" name="Text Box 19"/>
            <p:cNvSpPr txBox="1">
              <a:spLocks noChangeArrowheads="1"/>
            </p:cNvSpPr>
            <p:nvPr/>
          </p:nvSpPr>
          <p:spPr bwMode="auto">
            <a:xfrm>
              <a:off x="1332" y="1056"/>
              <a:ext cx="29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s-CO" sz="2400" b="1">
                  <a:latin typeface="Arial" charset="0"/>
                </a:rPr>
                <a:t>IV</a:t>
              </a:r>
              <a:endParaRPr lang="es-ES" sz="2400" b="1">
                <a:latin typeface="Arial" charset="0"/>
              </a:endParaRPr>
            </a:p>
          </p:txBody>
        </p:sp>
      </p:grpSp>
      <p:sp>
        <p:nvSpPr>
          <p:cNvPr id="121859" name="Text Box 20"/>
          <p:cNvSpPr txBox="1">
            <a:spLocks noChangeArrowheads="1"/>
          </p:cNvSpPr>
          <p:nvPr/>
        </p:nvSpPr>
        <p:spPr bwMode="auto">
          <a:xfrm>
            <a:off x="4876800" y="304800"/>
            <a:ext cx="533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O" sz="2400" b="1" i="1">
                <a:solidFill>
                  <a:schemeClr val="bg1"/>
                </a:solidFill>
                <a:latin typeface="Times New Roman" pitchFamily="18" charset="0"/>
              </a:rPr>
              <a:t>PRIMA  - POLIZA</a:t>
            </a:r>
            <a:endParaRPr lang="es-ES" sz="2400" b="1" i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3" name="22 Título"/>
          <p:cNvSpPr>
            <a:spLocks noGrp="1"/>
          </p:cNvSpPr>
          <p:nvPr>
            <p:ph type="title" idx="4294967295"/>
          </p:nvPr>
        </p:nvSpPr>
        <p:spPr>
          <a:xfrm>
            <a:off x="4648200" y="287338"/>
            <a:ext cx="7543800" cy="1449387"/>
          </a:xfrm>
          <a:prstGeom prst="rect">
            <a:avLst/>
          </a:prstGeom>
        </p:spPr>
        <p:txBody>
          <a:bodyPr/>
          <a:lstStyle/>
          <a:p>
            <a:r>
              <a:rPr lang="es-CO" b="1" dirty="0">
                <a:solidFill>
                  <a:srgbClr val="FF671D"/>
                </a:solidFill>
              </a:rPr>
              <a:t>Prima (UPC)</a:t>
            </a:r>
          </a:p>
        </p:txBody>
      </p:sp>
    </p:spTree>
    <p:extLst>
      <p:ext uri="{BB962C8B-B14F-4D97-AF65-F5344CB8AC3E}">
        <p14:creationId xmlns:p14="http://schemas.microsoft.com/office/powerpoint/2010/main" val="113912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053033" y="1107518"/>
            <a:ext cx="6085934" cy="4884233"/>
            <a:chOff x="-45" y="912"/>
            <a:chExt cx="2973" cy="2112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92" y="912"/>
              <a:ext cx="2592" cy="2112"/>
              <a:chOff x="1248" y="240"/>
              <a:chExt cx="4176" cy="3600"/>
            </a:xfrm>
          </p:grpSpPr>
          <p:sp>
            <p:nvSpPr>
              <p:cNvPr id="121875" name="Pyr1"/>
              <p:cNvSpPr>
                <a:spLocks noEditPoints="1" noChangeArrowheads="1"/>
              </p:cNvSpPr>
              <p:nvPr/>
            </p:nvSpPr>
            <p:spPr bwMode="auto">
              <a:xfrm>
                <a:off x="2873" y="240"/>
                <a:ext cx="936" cy="79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5400 w 21600"/>
                  <a:gd name="T10" fmla="*/ 11802 h 21600"/>
                  <a:gd name="T11" fmla="*/ 16200 w 21600"/>
                  <a:gd name="T12" fmla="*/ 20598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D8EBB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21876" name="Pyr2"/>
              <p:cNvSpPr>
                <a:spLocks noEditPoints="1" noChangeArrowheads="1"/>
              </p:cNvSpPr>
              <p:nvPr/>
            </p:nvSpPr>
            <p:spPr bwMode="auto">
              <a:xfrm>
                <a:off x="2331" y="1038"/>
                <a:ext cx="2015" cy="93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5789 w 21600"/>
                  <a:gd name="T13" fmla="*/ 508 h 21600"/>
                  <a:gd name="T14" fmla="*/ 15811 w 21600"/>
                  <a:gd name="T15" fmla="*/ 2109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787" y="0"/>
                    </a:moveTo>
                    <a:lnTo>
                      <a:pt x="15812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5787" y="0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21877" name="Pyr3"/>
              <p:cNvSpPr>
                <a:spLocks noEditPoints="1" noChangeArrowheads="1"/>
              </p:cNvSpPr>
              <p:nvPr/>
            </p:nvSpPr>
            <p:spPr bwMode="auto">
              <a:xfrm>
                <a:off x="1795" y="1974"/>
                <a:ext cx="3087" cy="93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5290 w 21600"/>
                  <a:gd name="T13" fmla="*/ 508 h 21600"/>
                  <a:gd name="T14" fmla="*/ 16310 w 21600"/>
                  <a:gd name="T15" fmla="*/ 2109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3768" y="0"/>
                    </a:moveTo>
                    <a:lnTo>
                      <a:pt x="17831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3768" y="0"/>
                    </a:lnTo>
                    <a:close/>
                  </a:path>
                </a:pathLst>
              </a:custGeom>
              <a:solidFill>
                <a:srgbClr val="FFBE7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21878" name="Pyr4"/>
              <p:cNvSpPr>
                <a:spLocks noEditPoints="1" noChangeArrowheads="1"/>
              </p:cNvSpPr>
              <p:nvPr/>
            </p:nvSpPr>
            <p:spPr bwMode="auto">
              <a:xfrm>
                <a:off x="1248" y="2904"/>
                <a:ext cx="4176" cy="93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284 w 21600"/>
                  <a:gd name="T13" fmla="*/ 508 h 21600"/>
                  <a:gd name="T14" fmla="*/ 17312 w 21600"/>
                  <a:gd name="T15" fmla="*/ 2109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793" y="0"/>
                    </a:moveTo>
                    <a:lnTo>
                      <a:pt x="18806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2793" y="0"/>
                    </a:lnTo>
                    <a:close/>
                  </a:path>
                </a:pathLst>
              </a:cu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CO"/>
              </a:p>
            </p:txBody>
          </p:sp>
        </p:grpSp>
        <p:sp>
          <p:nvSpPr>
            <p:cNvPr id="121863" name="Text Box 8"/>
            <p:cNvSpPr txBox="1">
              <a:spLocks noChangeArrowheads="1"/>
            </p:cNvSpPr>
            <p:nvPr/>
          </p:nvSpPr>
          <p:spPr bwMode="auto">
            <a:xfrm>
              <a:off x="-45" y="2670"/>
              <a:ext cx="61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s-CO" sz="2000" b="1">
                  <a:latin typeface="Arial" charset="0"/>
                </a:rPr>
                <a:t>79,7 %</a:t>
              </a:r>
              <a:endParaRPr lang="es-ES" sz="2000" b="1">
                <a:latin typeface="Arial" charset="0"/>
              </a:endParaRPr>
            </a:p>
          </p:txBody>
        </p:sp>
        <p:sp>
          <p:nvSpPr>
            <p:cNvPr id="121864" name="Text Box 9"/>
            <p:cNvSpPr txBox="1">
              <a:spLocks noChangeArrowheads="1"/>
            </p:cNvSpPr>
            <p:nvPr/>
          </p:nvSpPr>
          <p:spPr bwMode="auto">
            <a:xfrm>
              <a:off x="265" y="2238"/>
              <a:ext cx="43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s-CO" sz="2000" b="1">
                  <a:latin typeface="Arial" charset="0"/>
                </a:rPr>
                <a:t>20%</a:t>
              </a:r>
              <a:endParaRPr lang="es-ES" sz="2000" b="1">
                <a:latin typeface="Arial" charset="0"/>
              </a:endParaRPr>
            </a:p>
          </p:txBody>
        </p:sp>
        <p:sp>
          <p:nvSpPr>
            <p:cNvPr id="121865" name="Text Box 10"/>
            <p:cNvSpPr txBox="1">
              <a:spLocks noChangeArrowheads="1"/>
            </p:cNvSpPr>
            <p:nvPr/>
          </p:nvSpPr>
          <p:spPr bwMode="auto">
            <a:xfrm>
              <a:off x="457" y="1710"/>
              <a:ext cx="5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s-CO" sz="2000" b="1">
                  <a:latin typeface="Arial" charset="0"/>
                </a:rPr>
                <a:t>0,26%</a:t>
              </a:r>
              <a:endParaRPr lang="es-ES" sz="2000" b="1">
                <a:latin typeface="Arial" charset="0"/>
              </a:endParaRPr>
            </a:p>
          </p:txBody>
        </p:sp>
        <p:sp>
          <p:nvSpPr>
            <p:cNvPr id="121866" name="Text Box 11"/>
            <p:cNvSpPr txBox="1">
              <a:spLocks noChangeArrowheads="1"/>
            </p:cNvSpPr>
            <p:nvPr/>
          </p:nvSpPr>
          <p:spPr bwMode="auto">
            <a:xfrm>
              <a:off x="745" y="1182"/>
              <a:ext cx="5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s-CO" sz="2000" b="1">
                  <a:latin typeface="Arial" charset="0"/>
                </a:rPr>
                <a:t>0,06%</a:t>
              </a:r>
              <a:endParaRPr lang="es-ES" sz="2000" b="1">
                <a:latin typeface="Arial" charset="0"/>
              </a:endParaRPr>
            </a:p>
          </p:txBody>
        </p:sp>
        <p:sp>
          <p:nvSpPr>
            <p:cNvPr id="121867" name="Text Box 12"/>
            <p:cNvSpPr txBox="1">
              <a:spLocks noChangeArrowheads="1"/>
            </p:cNvSpPr>
            <p:nvPr/>
          </p:nvSpPr>
          <p:spPr bwMode="auto">
            <a:xfrm>
              <a:off x="2634" y="2688"/>
              <a:ext cx="29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s-CO" sz="2000" b="1">
                  <a:latin typeface="Arial" charset="0"/>
                </a:rPr>
                <a:t>30</a:t>
              </a:r>
              <a:endParaRPr lang="es-ES" sz="2000" b="1">
                <a:latin typeface="Arial" charset="0"/>
              </a:endParaRPr>
            </a:p>
          </p:txBody>
        </p:sp>
        <p:sp>
          <p:nvSpPr>
            <p:cNvPr id="121868" name="Text Box 13"/>
            <p:cNvSpPr txBox="1">
              <a:spLocks noChangeArrowheads="1"/>
            </p:cNvSpPr>
            <p:nvPr/>
          </p:nvSpPr>
          <p:spPr bwMode="auto">
            <a:xfrm>
              <a:off x="2352" y="2256"/>
              <a:ext cx="29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s-CO" sz="2000" b="1">
                  <a:latin typeface="Arial" charset="0"/>
                </a:rPr>
                <a:t>16</a:t>
              </a:r>
              <a:endParaRPr lang="es-ES" sz="2000" b="1">
                <a:latin typeface="Arial" charset="0"/>
              </a:endParaRPr>
            </a:p>
          </p:txBody>
        </p:sp>
        <p:sp>
          <p:nvSpPr>
            <p:cNvPr id="121869" name="Text Box 14"/>
            <p:cNvSpPr txBox="1">
              <a:spLocks noChangeArrowheads="1"/>
            </p:cNvSpPr>
            <p:nvPr/>
          </p:nvSpPr>
          <p:spPr bwMode="auto">
            <a:xfrm>
              <a:off x="2058" y="1718"/>
              <a:ext cx="29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s-CO" sz="2000" b="1">
                  <a:latin typeface="Arial" charset="0"/>
                </a:rPr>
                <a:t>24</a:t>
              </a:r>
              <a:endParaRPr lang="es-ES" sz="2000" b="1">
                <a:latin typeface="Arial" charset="0"/>
              </a:endParaRPr>
            </a:p>
          </p:txBody>
        </p:sp>
        <p:sp>
          <p:nvSpPr>
            <p:cNvPr id="121870" name="Text Box 15"/>
            <p:cNvSpPr txBox="1">
              <a:spLocks noChangeArrowheads="1"/>
            </p:cNvSpPr>
            <p:nvPr/>
          </p:nvSpPr>
          <p:spPr bwMode="auto">
            <a:xfrm>
              <a:off x="1728" y="1152"/>
              <a:ext cx="29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s-CO" sz="2000" b="1">
                  <a:latin typeface="Arial" charset="0"/>
                </a:rPr>
                <a:t>15</a:t>
              </a:r>
              <a:endParaRPr lang="es-ES" sz="2000" b="1">
                <a:latin typeface="Arial" charset="0"/>
              </a:endParaRPr>
            </a:p>
          </p:txBody>
        </p:sp>
        <p:sp>
          <p:nvSpPr>
            <p:cNvPr id="121871" name="Text Box 16"/>
            <p:cNvSpPr txBox="1">
              <a:spLocks noChangeArrowheads="1"/>
            </p:cNvSpPr>
            <p:nvPr/>
          </p:nvSpPr>
          <p:spPr bwMode="auto">
            <a:xfrm>
              <a:off x="1319" y="2569"/>
              <a:ext cx="1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s-CO" sz="2400" b="1">
                  <a:latin typeface="Arial" charset="0"/>
                </a:rPr>
                <a:t>I</a:t>
              </a:r>
              <a:endParaRPr lang="es-ES" sz="2400" b="1">
                <a:latin typeface="Arial" charset="0"/>
              </a:endParaRPr>
            </a:p>
          </p:txBody>
        </p:sp>
        <p:sp>
          <p:nvSpPr>
            <p:cNvPr id="121872" name="Text Box 17"/>
            <p:cNvSpPr txBox="1">
              <a:spLocks noChangeArrowheads="1"/>
            </p:cNvSpPr>
            <p:nvPr/>
          </p:nvSpPr>
          <p:spPr bwMode="auto">
            <a:xfrm>
              <a:off x="1362" y="2064"/>
              <a:ext cx="22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s-CO" sz="2400" b="1">
                  <a:latin typeface="Arial" charset="0"/>
                </a:rPr>
                <a:t>II</a:t>
              </a:r>
              <a:endParaRPr lang="es-ES" sz="2400" b="1">
                <a:latin typeface="Arial" charset="0"/>
              </a:endParaRPr>
            </a:p>
          </p:txBody>
        </p:sp>
        <p:sp>
          <p:nvSpPr>
            <p:cNvPr id="121873" name="Text Box 18"/>
            <p:cNvSpPr txBox="1">
              <a:spLocks noChangeArrowheads="1"/>
            </p:cNvSpPr>
            <p:nvPr/>
          </p:nvSpPr>
          <p:spPr bwMode="auto">
            <a:xfrm>
              <a:off x="1363" y="1536"/>
              <a:ext cx="27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s-CO" sz="2400" b="1">
                  <a:latin typeface="Arial" charset="0"/>
                </a:rPr>
                <a:t>III</a:t>
              </a:r>
              <a:endParaRPr lang="es-ES" sz="2400" b="1">
                <a:latin typeface="Arial" charset="0"/>
              </a:endParaRPr>
            </a:p>
          </p:txBody>
        </p:sp>
        <p:sp>
          <p:nvSpPr>
            <p:cNvPr id="121874" name="Text Box 19"/>
            <p:cNvSpPr txBox="1">
              <a:spLocks noChangeArrowheads="1"/>
            </p:cNvSpPr>
            <p:nvPr/>
          </p:nvSpPr>
          <p:spPr bwMode="auto">
            <a:xfrm>
              <a:off x="1332" y="1056"/>
              <a:ext cx="29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s-CO" sz="2400" b="1">
                  <a:latin typeface="Arial" charset="0"/>
                </a:rPr>
                <a:t>IV</a:t>
              </a:r>
              <a:endParaRPr lang="es-ES" sz="2400" b="1">
                <a:latin typeface="Arial" charset="0"/>
              </a:endParaRPr>
            </a:p>
          </p:txBody>
        </p:sp>
      </p:grpSp>
      <p:sp>
        <p:nvSpPr>
          <p:cNvPr id="121859" name="Text Box 20"/>
          <p:cNvSpPr txBox="1">
            <a:spLocks noChangeArrowheads="1"/>
          </p:cNvSpPr>
          <p:nvPr/>
        </p:nvSpPr>
        <p:spPr bwMode="auto">
          <a:xfrm>
            <a:off x="4876800" y="304800"/>
            <a:ext cx="533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O" sz="2400" b="1" i="1">
                <a:solidFill>
                  <a:schemeClr val="bg1"/>
                </a:solidFill>
                <a:latin typeface="Times New Roman" pitchFamily="18" charset="0"/>
              </a:rPr>
              <a:t>PRIMA  - POLIZA</a:t>
            </a:r>
            <a:endParaRPr lang="es-ES" sz="2400" b="1" i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3" name="22 Título"/>
          <p:cNvSpPr>
            <a:spLocks noGrp="1"/>
          </p:cNvSpPr>
          <p:nvPr>
            <p:ph type="title" idx="4294967295"/>
          </p:nvPr>
        </p:nvSpPr>
        <p:spPr>
          <a:xfrm>
            <a:off x="4648200" y="287338"/>
            <a:ext cx="7543800" cy="1449387"/>
          </a:xfrm>
          <a:prstGeom prst="rect">
            <a:avLst/>
          </a:prstGeom>
        </p:spPr>
        <p:txBody>
          <a:bodyPr/>
          <a:lstStyle/>
          <a:p>
            <a:r>
              <a:rPr lang="es-CO" b="1" dirty="0">
                <a:solidFill>
                  <a:srgbClr val="FF671D"/>
                </a:solidFill>
              </a:rPr>
              <a:t>Prima (UPC)</a:t>
            </a:r>
          </a:p>
        </p:txBody>
      </p:sp>
      <p:sp>
        <p:nvSpPr>
          <p:cNvPr id="4" name="Elipse 3">
            <a:extLst>
              <a:ext uri="{FF2B5EF4-FFF2-40B4-BE49-F238E27FC236}">
                <a16:creationId xmlns="" xmlns:a16="http://schemas.microsoft.com/office/drawing/2014/main" id="{759ACFF8-48AE-BF54-465C-CFC10242BE5E}"/>
              </a:ext>
            </a:extLst>
          </p:cNvPr>
          <p:cNvSpPr/>
          <p:nvPr/>
        </p:nvSpPr>
        <p:spPr>
          <a:xfrm>
            <a:off x="4886262" y="1070517"/>
            <a:ext cx="2451240" cy="238819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034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673138" y="430761"/>
            <a:ext cx="9567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>
                <a:solidFill>
                  <a:srgbClr val="FF671D"/>
                </a:solidFill>
                <a:latin typeface="Century Gothic" panose="020B0502020202020204" pitchFamily="34" charset="0"/>
              </a:rPr>
              <a:t>Nuestra Red Hospitalaria</a:t>
            </a:r>
          </a:p>
        </p:txBody>
      </p:sp>
      <p:cxnSp>
        <p:nvCxnSpPr>
          <p:cNvPr id="28" name="Conector recto 27"/>
          <p:cNvCxnSpPr/>
          <p:nvPr/>
        </p:nvCxnSpPr>
        <p:spPr>
          <a:xfrm>
            <a:off x="397411" y="1276521"/>
            <a:ext cx="6742691" cy="0"/>
          </a:xfrm>
          <a:prstGeom prst="line">
            <a:avLst/>
          </a:prstGeom>
          <a:ln>
            <a:solidFill>
              <a:srgbClr val="FF67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0488" r="20074"/>
          <a:stretch/>
        </p:blipFill>
        <p:spPr>
          <a:xfrm>
            <a:off x="3426762" y="1544957"/>
            <a:ext cx="5153033" cy="487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1"/>
            <a:ext cx="12198773" cy="6861810"/>
          </a:xfrm>
          <a:prstGeom prst="rect">
            <a:avLst/>
          </a:prstGeom>
        </p:spPr>
      </p:pic>
      <p:sp>
        <p:nvSpPr>
          <p:cNvPr id="69" name="68 Rectángulo redondeado"/>
          <p:cNvSpPr/>
          <p:nvPr/>
        </p:nvSpPr>
        <p:spPr>
          <a:xfrm>
            <a:off x="6267004" y="3423063"/>
            <a:ext cx="1492932" cy="591235"/>
          </a:xfrm>
          <a:prstGeom prst="roundRect">
            <a:avLst>
              <a:gd name="adj" fmla="val 50000"/>
            </a:avLst>
          </a:prstGeom>
          <a:solidFill>
            <a:srgbClr val="000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 dirty="0">
                <a:solidFill>
                  <a:schemeClr val="bg1"/>
                </a:solidFill>
                <a:latin typeface="Century Gothic" pitchFamily="34" charset="0"/>
              </a:rPr>
              <a:t>Atención protocolizada</a:t>
            </a:r>
            <a:endParaRPr lang="es-CO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50" y="1611233"/>
            <a:ext cx="1803049" cy="1636811"/>
          </a:xfrm>
          <a:prstGeom prst="rect">
            <a:avLst/>
          </a:prstGeom>
        </p:spPr>
      </p:pic>
      <p:sp>
        <p:nvSpPr>
          <p:cNvPr id="38" name="37 Rectángulo"/>
          <p:cNvSpPr/>
          <p:nvPr/>
        </p:nvSpPr>
        <p:spPr>
          <a:xfrm>
            <a:off x="2871846" y="2326890"/>
            <a:ext cx="14270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Century Gothic" pitchFamily="34" charset="0"/>
              </a:rPr>
              <a:t>Oferta</a:t>
            </a:r>
            <a:endParaRPr lang="es-CO" sz="1400" dirty="0">
              <a:latin typeface="Century Gothic" pitchFamily="34" charset="0"/>
            </a:endParaRPr>
          </a:p>
        </p:txBody>
      </p:sp>
      <p:sp>
        <p:nvSpPr>
          <p:cNvPr id="39" name="38 Rectángulo"/>
          <p:cNvSpPr/>
          <p:nvPr/>
        </p:nvSpPr>
        <p:spPr>
          <a:xfrm>
            <a:off x="4498770" y="2326890"/>
            <a:ext cx="12488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Century Gothic" pitchFamily="34" charset="0"/>
              </a:rPr>
              <a:t>Ámbitos</a:t>
            </a:r>
            <a:endParaRPr lang="es-CO" sz="1400" dirty="0">
              <a:latin typeface="Century Gothic" pitchFamily="34" charset="0"/>
            </a:endParaRPr>
          </a:p>
        </p:txBody>
      </p:sp>
      <p:sp>
        <p:nvSpPr>
          <p:cNvPr id="40" name="39 Rectángulo"/>
          <p:cNvSpPr/>
          <p:nvPr/>
        </p:nvSpPr>
        <p:spPr>
          <a:xfrm>
            <a:off x="7313198" y="2226862"/>
            <a:ext cx="22701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Century Gothic" pitchFamily="34" charset="0"/>
              </a:rPr>
              <a:t>movilización de pacientes</a:t>
            </a:r>
          </a:p>
        </p:txBody>
      </p:sp>
      <p:sp>
        <p:nvSpPr>
          <p:cNvPr id="41" name="40 Rectángulo"/>
          <p:cNvSpPr/>
          <p:nvPr/>
        </p:nvSpPr>
        <p:spPr>
          <a:xfrm>
            <a:off x="2707574" y="3349272"/>
            <a:ext cx="1662545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300" dirty="0">
                <a:latin typeface="Century Gothic" pitchFamily="34" charset="0"/>
              </a:rPr>
              <a:t>Eficiencia Operativa </a:t>
            </a:r>
          </a:p>
          <a:p>
            <a:pPr algn="ctr"/>
            <a:r>
              <a:rPr lang="es-MX" sz="1300" dirty="0">
                <a:latin typeface="Century Gothic" pitchFamily="34" charset="0"/>
              </a:rPr>
              <a:t>(Costos/tiempo)</a:t>
            </a:r>
            <a:endParaRPr lang="es-CO" sz="1300" dirty="0">
              <a:latin typeface="Century Gothic" pitchFamily="34" charset="0"/>
            </a:endParaRPr>
          </a:p>
        </p:txBody>
      </p:sp>
      <p:sp>
        <p:nvSpPr>
          <p:cNvPr id="43" name="42 Rectángulo redondeado"/>
          <p:cNvSpPr/>
          <p:nvPr/>
        </p:nvSpPr>
        <p:spPr>
          <a:xfrm>
            <a:off x="7971702" y="3423063"/>
            <a:ext cx="1492932" cy="591235"/>
          </a:xfrm>
          <a:prstGeom prst="roundRect">
            <a:avLst>
              <a:gd name="adj" fmla="val 50000"/>
            </a:avLst>
          </a:prstGeom>
          <a:solidFill>
            <a:srgbClr val="000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 dirty="0">
                <a:solidFill>
                  <a:schemeClr val="bg1"/>
                </a:solidFill>
                <a:latin typeface="Century Gothic" pitchFamily="34" charset="0"/>
              </a:rPr>
              <a:t>Costo - beneficio</a:t>
            </a:r>
            <a:endParaRPr lang="es-CO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2958934" y="4359675"/>
            <a:ext cx="291143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300" dirty="0">
                <a:latin typeface="Century Gothic" pitchFamily="34" charset="0"/>
              </a:rPr>
              <a:t>Control en tiempo real</a:t>
            </a:r>
            <a:endParaRPr lang="es-CO" sz="1300" dirty="0">
              <a:latin typeface="Century Gothic" pitchFamily="34" charset="0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4640283" y="5016087"/>
            <a:ext cx="29114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Investigación</a:t>
            </a:r>
            <a:endParaRPr lang="es-C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4640283" y="5630469"/>
            <a:ext cx="29114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Docencia</a:t>
            </a:r>
            <a:endParaRPr lang="es-C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9832764" y="3695839"/>
            <a:ext cx="19950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Century Gothic" pitchFamily="34" charset="0"/>
              </a:rPr>
              <a:t>Divulgación</a:t>
            </a:r>
            <a:endParaRPr lang="es-CO" sz="2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5" name="54 Rectángulo"/>
          <p:cNvSpPr/>
          <p:nvPr/>
        </p:nvSpPr>
        <p:spPr>
          <a:xfrm>
            <a:off x="4577938" y="6289987"/>
            <a:ext cx="3036124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700" b="1" dirty="0">
                <a:solidFill>
                  <a:schemeClr val="bg1"/>
                </a:solidFill>
                <a:latin typeface="Century Gothic" pitchFamily="34" charset="0"/>
              </a:rPr>
              <a:t>Soporte Administrativo</a:t>
            </a:r>
            <a:endParaRPr lang="es-CO" sz="17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6" name="55 Rectángulo"/>
          <p:cNvSpPr/>
          <p:nvPr/>
        </p:nvSpPr>
        <p:spPr>
          <a:xfrm>
            <a:off x="9320146" y="494281"/>
            <a:ext cx="247205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Gestión Hospitalaria</a:t>
            </a:r>
            <a:endParaRPr lang="es-CO" sz="13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7" name="56 Rectángulo"/>
          <p:cNvSpPr/>
          <p:nvPr/>
        </p:nvSpPr>
        <p:spPr>
          <a:xfrm>
            <a:off x="9320146" y="179477"/>
            <a:ext cx="247205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Gestión de Mercado</a:t>
            </a:r>
            <a:endParaRPr lang="es-CO" sz="13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8" name="57 Rectángulo"/>
          <p:cNvSpPr/>
          <p:nvPr/>
        </p:nvSpPr>
        <p:spPr>
          <a:xfrm>
            <a:off x="9320146" y="1141249"/>
            <a:ext cx="247205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Gestión Administrativa</a:t>
            </a:r>
            <a:endParaRPr lang="es-CO" sz="13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9" name="58 Rectángulo"/>
          <p:cNvSpPr/>
          <p:nvPr/>
        </p:nvSpPr>
        <p:spPr>
          <a:xfrm>
            <a:off x="9320146" y="838320"/>
            <a:ext cx="247205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Gestión Científica</a:t>
            </a:r>
            <a:endParaRPr lang="es-CO" sz="13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6" name="35 Rectángulo"/>
          <p:cNvSpPr/>
          <p:nvPr/>
        </p:nvSpPr>
        <p:spPr>
          <a:xfrm>
            <a:off x="330527" y="3160592"/>
            <a:ext cx="19950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pitchFamily="34" charset="0"/>
              <a:buChar char="•"/>
            </a:pPr>
            <a:r>
              <a:rPr lang="es-MX" sz="2000" b="1" dirty="0">
                <a:solidFill>
                  <a:schemeClr val="bg1"/>
                </a:solidFill>
                <a:latin typeface="Century Gothic" pitchFamily="34" charset="0"/>
              </a:rPr>
              <a:t>Gestión de Mercado</a:t>
            </a:r>
            <a:endParaRPr lang="es-CO" sz="2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7" name="36 Rectángulo"/>
          <p:cNvSpPr/>
          <p:nvPr/>
        </p:nvSpPr>
        <p:spPr>
          <a:xfrm>
            <a:off x="330527" y="4167686"/>
            <a:ext cx="19950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pitchFamily="34" charset="0"/>
              <a:buChar char="•"/>
            </a:pPr>
            <a:r>
              <a:rPr lang="es-MX" sz="2000" b="1" dirty="0">
                <a:solidFill>
                  <a:schemeClr val="bg1"/>
                </a:solidFill>
                <a:latin typeface="Century Gothic" pitchFamily="34" charset="0"/>
              </a:rPr>
              <a:t>Comercial</a:t>
            </a:r>
            <a:endParaRPr lang="es-CO" sz="2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6219504" y="4167686"/>
            <a:ext cx="3364234" cy="611790"/>
            <a:chOff x="6219504" y="4167686"/>
            <a:chExt cx="3364234" cy="611790"/>
          </a:xfrm>
        </p:grpSpPr>
        <p:sp>
          <p:nvSpPr>
            <p:cNvPr id="45" name="44 Rectángulo"/>
            <p:cNvSpPr/>
            <p:nvPr/>
          </p:nvSpPr>
          <p:spPr>
            <a:xfrm>
              <a:off x="6219504" y="4351981"/>
              <a:ext cx="331638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MX" sz="1300" dirty="0">
                  <a:latin typeface="Century Gothic" pitchFamily="34" charset="0"/>
                </a:rPr>
                <a:t>Medición ( Desempeños y </a:t>
              </a:r>
              <a:r>
                <a:rPr lang="es-MX" sz="1400" b="1" u="sng" dirty="0">
                  <a:solidFill>
                    <a:srgbClr val="000F66"/>
                  </a:solidFill>
                  <a:latin typeface="Century Gothic" pitchFamily="34" charset="0"/>
                </a:rPr>
                <a:t>Resultados</a:t>
              </a:r>
              <a:r>
                <a:rPr lang="es-MX" sz="1300" dirty="0">
                  <a:latin typeface="Century Gothic" pitchFamily="34" charset="0"/>
                </a:rPr>
                <a:t>)</a:t>
              </a:r>
              <a:endParaRPr lang="es-CO" sz="1300" dirty="0">
                <a:latin typeface="Century Gothic" pitchFamily="34" charset="0"/>
              </a:endParaRPr>
            </a:p>
          </p:txBody>
        </p:sp>
        <p:sp>
          <p:nvSpPr>
            <p:cNvPr id="23" name="42 Rectángulo redondeado">
              <a:extLst>
                <a:ext uri="{FF2B5EF4-FFF2-40B4-BE49-F238E27FC236}">
                  <a16:creationId xmlns="" xmlns:a16="http://schemas.microsoft.com/office/drawing/2014/main" id="{14C0B1EA-FABD-54DC-5A3C-2662A58C1438}"/>
                </a:ext>
              </a:extLst>
            </p:cNvPr>
            <p:cNvSpPr/>
            <p:nvPr/>
          </p:nvSpPr>
          <p:spPr>
            <a:xfrm>
              <a:off x="8429010" y="4167686"/>
              <a:ext cx="1154728" cy="611790"/>
            </a:xfrm>
            <a:prstGeom prst="roundRect">
              <a:avLst>
                <a:gd name="adj" fmla="val 50000"/>
              </a:avLst>
            </a:prstGeom>
            <a:solidFill>
              <a:srgbClr val="000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MX" sz="1200" b="1" dirty="0">
                  <a:solidFill>
                    <a:schemeClr val="bg1"/>
                  </a:solidFill>
                  <a:latin typeface="Century Gothic" pitchFamily="34" charset="0"/>
                </a:rPr>
                <a:t>Resultados</a:t>
              </a:r>
              <a:endParaRPr lang="es-CO" sz="1200" b="1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</p:grpSp>
      <p:sp>
        <p:nvSpPr>
          <p:cNvPr id="27" name="26 Rectángulo"/>
          <p:cNvSpPr/>
          <p:nvPr/>
        </p:nvSpPr>
        <p:spPr>
          <a:xfrm>
            <a:off x="4463935" y="3485243"/>
            <a:ext cx="16625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Century Gothic" pitchFamily="34" charset="0"/>
              </a:rPr>
              <a:t>Humanización - ruta</a:t>
            </a:r>
            <a:endParaRPr lang="es-CO" sz="14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93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38" grpId="0"/>
      <p:bldP spid="39" grpId="0"/>
      <p:bldP spid="40" grpId="0"/>
      <p:bldP spid="41" grpId="0"/>
      <p:bldP spid="43" grpId="0" animBg="1"/>
      <p:bldP spid="44" grpId="0"/>
      <p:bldP spid="46" grpId="0"/>
      <p:bldP spid="48" grpId="0"/>
      <p:bldP spid="49" grpId="0"/>
      <p:bldP spid="55" grpId="0"/>
      <p:bldP spid="36" grpId="0"/>
      <p:bldP spid="37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1"/>
            <a:ext cx="12198773" cy="6861809"/>
          </a:xfrm>
          <a:prstGeom prst="rect">
            <a:avLst/>
          </a:prstGeom>
        </p:spPr>
      </p:pic>
      <p:sp>
        <p:nvSpPr>
          <p:cNvPr id="69" name="68 Rectángulo redondeado"/>
          <p:cNvSpPr/>
          <p:nvPr/>
        </p:nvSpPr>
        <p:spPr>
          <a:xfrm>
            <a:off x="6267004" y="3423063"/>
            <a:ext cx="1492932" cy="591235"/>
          </a:xfrm>
          <a:prstGeom prst="roundRect">
            <a:avLst>
              <a:gd name="adj" fmla="val 50000"/>
            </a:avLst>
          </a:prstGeom>
          <a:solidFill>
            <a:srgbClr val="000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 dirty="0">
                <a:solidFill>
                  <a:schemeClr val="bg1"/>
                </a:solidFill>
                <a:latin typeface="Century Gothic" pitchFamily="34" charset="0"/>
              </a:rPr>
              <a:t>Atención protocolizada</a:t>
            </a:r>
            <a:endParaRPr lang="es-CO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50" y="1611233"/>
            <a:ext cx="1803049" cy="1636811"/>
          </a:xfrm>
          <a:prstGeom prst="rect">
            <a:avLst/>
          </a:prstGeom>
        </p:spPr>
      </p:pic>
      <p:sp>
        <p:nvSpPr>
          <p:cNvPr id="38" name="37 Rectángulo"/>
          <p:cNvSpPr/>
          <p:nvPr/>
        </p:nvSpPr>
        <p:spPr>
          <a:xfrm>
            <a:off x="2871846" y="2326890"/>
            <a:ext cx="14270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Century Gothic" pitchFamily="34" charset="0"/>
              </a:rPr>
              <a:t>Oferta</a:t>
            </a:r>
            <a:endParaRPr lang="es-CO" sz="1400" dirty="0">
              <a:latin typeface="Century Gothic" pitchFamily="34" charset="0"/>
            </a:endParaRPr>
          </a:p>
        </p:txBody>
      </p:sp>
      <p:sp>
        <p:nvSpPr>
          <p:cNvPr id="39" name="38 Rectángulo"/>
          <p:cNvSpPr/>
          <p:nvPr/>
        </p:nvSpPr>
        <p:spPr>
          <a:xfrm>
            <a:off x="4498770" y="2326890"/>
            <a:ext cx="12488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Century Gothic" pitchFamily="34" charset="0"/>
              </a:rPr>
              <a:t>Ámbitos</a:t>
            </a:r>
            <a:endParaRPr lang="es-CO" sz="1400" dirty="0">
              <a:latin typeface="Century Gothic" pitchFamily="34" charset="0"/>
            </a:endParaRPr>
          </a:p>
        </p:txBody>
      </p:sp>
      <p:sp>
        <p:nvSpPr>
          <p:cNvPr id="40" name="39 Rectángulo"/>
          <p:cNvSpPr/>
          <p:nvPr/>
        </p:nvSpPr>
        <p:spPr>
          <a:xfrm>
            <a:off x="7313198" y="2226862"/>
            <a:ext cx="22701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Century Gothic" pitchFamily="34" charset="0"/>
              </a:rPr>
              <a:t>movilización de pacientes</a:t>
            </a:r>
          </a:p>
        </p:txBody>
      </p:sp>
      <p:sp>
        <p:nvSpPr>
          <p:cNvPr id="41" name="40 Rectángulo"/>
          <p:cNvSpPr/>
          <p:nvPr/>
        </p:nvSpPr>
        <p:spPr>
          <a:xfrm>
            <a:off x="2707574" y="3349272"/>
            <a:ext cx="1662545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300" dirty="0">
                <a:latin typeface="Century Gothic" pitchFamily="34" charset="0"/>
              </a:rPr>
              <a:t>Eficiencia Operativa </a:t>
            </a:r>
          </a:p>
          <a:p>
            <a:pPr algn="ctr"/>
            <a:r>
              <a:rPr lang="es-MX" sz="1300" dirty="0">
                <a:latin typeface="Century Gothic" pitchFamily="34" charset="0"/>
              </a:rPr>
              <a:t>(Costos/tiempo)</a:t>
            </a:r>
            <a:endParaRPr lang="es-CO" sz="1300" dirty="0">
              <a:latin typeface="Century Gothic" pitchFamily="34" charset="0"/>
            </a:endParaRPr>
          </a:p>
        </p:txBody>
      </p:sp>
      <p:sp>
        <p:nvSpPr>
          <p:cNvPr id="43" name="42 Rectángulo redondeado"/>
          <p:cNvSpPr/>
          <p:nvPr/>
        </p:nvSpPr>
        <p:spPr>
          <a:xfrm>
            <a:off x="7971702" y="3423063"/>
            <a:ext cx="1492932" cy="591235"/>
          </a:xfrm>
          <a:prstGeom prst="roundRect">
            <a:avLst>
              <a:gd name="adj" fmla="val 50000"/>
            </a:avLst>
          </a:prstGeom>
          <a:solidFill>
            <a:srgbClr val="000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 dirty="0">
                <a:solidFill>
                  <a:schemeClr val="bg1"/>
                </a:solidFill>
                <a:latin typeface="Century Gothic" pitchFamily="34" charset="0"/>
              </a:rPr>
              <a:t>Costo - beneficio</a:t>
            </a:r>
            <a:endParaRPr lang="es-CO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2958934" y="4359675"/>
            <a:ext cx="291143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300" dirty="0">
                <a:latin typeface="Century Gothic" pitchFamily="34" charset="0"/>
              </a:rPr>
              <a:t>Control en tiempo real</a:t>
            </a:r>
            <a:endParaRPr lang="es-CO" sz="1300" dirty="0">
              <a:latin typeface="Century Gothic" pitchFamily="34" charset="0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4640283" y="5016087"/>
            <a:ext cx="29114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Investigación</a:t>
            </a:r>
            <a:endParaRPr lang="es-C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4640283" y="5630469"/>
            <a:ext cx="29114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Docencia</a:t>
            </a:r>
            <a:endParaRPr lang="es-C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9832764" y="3695839"/>
            <a:ext cx="19950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Century Gothic" pitchFamily="34" charset="0"/>
              </a:rPr>
              <a:t>Divulgación</a:t>
            </a:r>
            <a:endParaRPr lang="es-CO" sz="2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5" name="54 Rectángulo"/>
          <p:cNvSpPr/>
          <p:nvPr/>
        </p:nvSpPr>
        <p:spPr>
          <a:xfrm>
            <a:off x="4577938" y="6289987"/>
            <a:ext cx="3036124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700" b="1" dirty="0">
                <a:solidFill>
                  <a:schemeClr val="bg1"/>
                </a:solidFill>
                <a:latin typeface="Century Gothic" pitchFamily="34" charset="0"/>
              </a:rPr>
              <a:t>Soporte Administrativo</a:t>
            </a:r>
            <a:endParaRPr lang="es-CO" sz="17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6" name="55 Rectángulo"/>
          <p:cNvSpPr/>
          <p:nvPr/>
        </p:nvSpPr>
        <p:spPr>
          <a:xfrm>
            <a:off x="9320146" y="494281"/>
            <a:ext cx="247205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Gestión Hospitalaria</a:t>
            </a:r>
            <a:endParaRPr lang="es-CO" sz="13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7" name="56 Rectángulo"/>
          <p:cNvSpPr/>
          <p:nvPr/>
        </p:nvSpPr>
        <p:spPr>
          <a:xfrm>
            <a:off x="9320146" y="179477"/>
            <a:ext cx="247205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Gestión de Mercado</a:t>
            </a:r>
            <a:endParaRPr lang="es-CO" sz="13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8" name="57 Rectángulo"/>
          <p:cNvSpPr/>
          <p:nvPr/>
        </p:nvSpPr>
        <p:spPr>
          <a:xfrm>
            <a:off x="9320146" y="1141249"/>
            <a:ext cx="247205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Gestión Administrativa</a:t>
            </a:r>
            <a:endParaRPr lang="es-CO" sz="13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9" name="58 Rectángulo"/>
          <p:cNvSpPr/>
          <p:nvPr/>
        </p:nvSpPr>
        <p:spPr>
          <a:xfrm>
            <a:off x="9320146" y="838320"/>
            <a:ext cx="247205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Gestión Científica</a:t>
            </a:r>
            <a:endParaRPr lang="es-CO" sz="13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6" name="35 Rectángulo"/>
          <p:cNvSpPr/>
          <p:nvPr/>
        </p:nvSpPr>
        <p:spPr>
          <a:xfrm>
            <a:off x="330527" y="3160592"/>
            <a:ext cx="19950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pitchFamily="34" charset="0"/>
              <a:buChar char="•"/>
            </a:pPr>
            <a:r>
              <a:rPr lang="es-MX" sz="2000" b="1" dirty="0">
                <a:solidFill>
                  <a:schemeClr val="bg1"/>
                </a:solidFill>
                <a:latin typeface="Century Gothic" pitchFamily="34" charset="0"/>
              </a:rPr>
              <a:t>Gestión de Mercado</a:t>
            </a:r>
            <a:endParaRPr lang="es-CO" sz="2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7" name="36 Rectángulo"/>
          <p:cNvSpPr/>
          <p:nvPr/>
        </p:nvSpPr>
        <p:spPr>
          <a:xfrm>
            <a:off x="330527" y="4167686"/>
            <a:ext cx="19950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pitchFamily="34" charset="0"/>
              <a:buChar char="•"/>
            </a:pPr>
            <a:r>
              <a:rPr lang="es-MX" sz="2000" b="1" dirty="0">
                <a:solidFill>
                  <a:schemeClr val="bg1"/>
                </a:solidFill>
                <a:latin typeface="Century Gothic" pitchFamily="34" charset="0"/>
              </a:rPr>
              <a:t>Comercial</a:t>
            </a:r>
            <a:endParaRPr lang="es-CO" sz="2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6219504" y="4167686"/>
            <a:ext cx="3364234" cy="611790"/>
            <a:chOff x="6219504" y="4167686"/>
            <a:chExt cx="3364234" cy="611790"/>
          </a:xfrm>
        </p:grpSpPr>
        <p:sp>
          <p:nvSpPr>
            <p:cNvPr id="45" name="44 Rectángulo"/>
            <p:cNvSpPr/>
            <p:nvPr/>
          </p:nvSpPr>
          <p:spPr>
            <a:xfrm>
              <a:off x="6219504" y="4351981"/>
              <a:ext cx="331638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MX" sz="1300" dirty="0">
                  <a:latin typeface="Century Gothic" pitchFamily="34" charset="0"/>
                </a:rPr>
                <a:t>Medición ( Desempeños y </a:t>
              </a:r>
              <a:r>
                <a:rPr lang="es-MX" sz="1400" b="1" u="sng" dirty="0">
                  <a:solidFill>
                    <a:srgbClr val="000F66"/>
                  </a:solidFill>
                  <a:latin typeface="Century Gothic" pitchFamily="34" charset="0"/>
                </a:rPr>
                <a:t>Resultados</a:t>
              </a:r>
              <a:r>
                <a:rPr lang="es-MX" sz="1300" dirty="0">
                  <a:latin typeface="Century Gothic" pitchFamily="34" charset="0"/>
                </a:rPr>
                <a:t>)</a:t>
              </a:r>
              <a:endParaRPr lang="es-CO" sz="1300" dirty="0">
                <a:latin typeface="Century Gothic" pitchFamily="34" charset="0"/>
              </a:endParaRPr>
            </a:p>
          </p:txBody>
        </p:sp>
        <p:sp>
          <p:nvSpPr>
            <p:cNvPr id="23" name="42 Rectángulo redondeado">
              <a:extLst>
                <a:ext uri="{FF2B5EF4-FFF2-40B4-BE49-F238E27FC236}">
                  <a16:creationId xmlns="" xmlns:a16="http://schemas.microsoft.com/office/drawing/2014/main" id="{14C0B1EA-FABD-54DC-5A3C-2662A58C1438}"/>
                </a:ext>
              </a:extLst>
            </p:cNvPr>
            <p:cNvSpPr/>
            <p:nvPr/>
          </p:nvSpPr>
          <p:spPr>
            <a:xfrm>
              <a:off x="8429010" y="4167686"/>
              <a:ext cx="1154728" cy="611790"/>
            </a:xfrm>
            <a:prstGeom prst="roundRect">
              <a:avLst>
                <a:gd name="adj" fmla="val 50000"/>
              </a:avLst>
            </a:prstGeom>
            <a:solidFill>
              <a:srgbClr val="000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MX" sz="1200" b="1" dirty="0">
                  <a:solidFill>
                    <a:schemeClr val="bg1"/>
                  </a:solidFill>
                  <a:latin typeface="Century Gothic" pitchFamily="34" charset="0"/>
                </a:rPr>
                <a:t>Resultados</a:t>
              </a:r>
              <a:endParaRPr lang="es-CO" sz="1200" b="1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</p:grpSp>
      <p:sp>
        <p:nvSpPr>
          <p:cNvPr id="42" name="41 Rectángulo"/>
          <p:cNvSpPr/>
          <p:nvPr/>
        </p:nvSpPr>
        <p:spPr>
          <a:xfrm>
            <a:off x="4463935" y="3485243"/>
            <a:ext cx="16625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solidFill>
                  <a:schemeClr val="bg1"/>
                </a:solidFill>
                <a:latin typeface="Century Gothic" pitchFamily="34" charset="0"/>
              </a:rPr>
              <a:t>Humanización - ruta</a:t>
            </a:r>
            <a:endParaRPr lang="es-CO" sz="14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20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6429</TotalTime>
  <Words>1409</Words>
  <Application>Microsoft Office PowerPoint</Application>
  <PresentationFormat>Personalizado</PresentationFormat>
  <Paragraphs>339</Paragraphs>
  <Slides>22</Slides>
  <Notes>5</Notes>
  <HiddenSlides>2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2" baseType="lpstr">
      <vt:lpstr>Arial</vt:lpstr>
      <vt:lpstr>Century Gothic</vt:lpstr>
      <vt:lpstr>DM Sans Medium</vt:lpstr>
      <vt:lpstr>Open Sans bold</vt:lpstr>
      <vt:lpstr>Calibri</vt:lpstr>
      <vt:lpstr>Helvetica Neue Medium</vt:lpstr>
      <vt:lpstr>Microsoft YaHei UI</vt:lpstr>
      <vt:lpstr>DM Sans Regular</vt:lpstr>
      <vt:lpstr>Times New Roman</vt:lpstr>
      <vt:lpstr>Tema1</vt:lpstr>
      <vt:lpstr>Presentación de PowerPoint</vt:lpstr>
      <vt:lpstr>Presentación de PowerPoint</vt:lpstr>
      <vt:lpstr>Presentación de PowerPoint</vt:lpstr>
      <vt:lpstr>Aporte sectorial</vt:lpstr>
      <vt:lpstr>Prima (UPC)</vt:lpstr>
      <vt:lpstr>Prima (UPC)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gerlave</dc:creator>
  <cp:lastModifiedBy>Cristrian Eduardo Merchan Martinez</cp:lastModifiedBy>
  <cp:revision>161</cp:revision>
  <cp:lastPrinted>2024-02-29T13:47:15Z</cp:lastPrinted>
  <dcterms:created xsi:type="dcterms:W3CDTF">2022-12-27T16:02:59Z</dcterms:created>
  <dcterms:modified xsi:type="dcterms:W3CDTF">2024-03-20T21:54:30Z</dcterms:modified>
</cp:coreProperties>
</file>